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283" r:id="rId2"/>
    <p:sldId id="258" r:id="rId3"/>
    <p:sldId id="259" r:id="rId4"/>
    <p:sldId id="303" r:id="rId5"/>
    <p:sldId id="301" r:id="rId6"/>
    <p:sldId id="295" r:id="rId7"/>
    <p:sldId id="265" r:id="rId8"/>
    <p:sldId id="296" r:id="rId9"/>
    <p:sldId id="298" r:id="rId10"/>
    <p:sldId id="268" r:id="rId11"/>
    <p:sldId id="284" r:id="rId12"/>
    <p:sldId id="260" r:id="rId13"/>
    <p:sldId id="302" r:id="rId14"/>
    <p:sldId id="267" r:id="rId15"/>
    <p:sldId id="271" r:id="rId16"/>
    <p:sldId id="272" r:id="rId17"/>
    <p:sldId id="273" r:id="rId18"/>
    <p:sldId id="288" r:id="rId19"/>
    <p:sldId id="276" r:id="rId20"/>
    <p:sldId id="277" r:id="rId21"/>
    <p:sldId id="289" r:id="rId22"/>
    <p:sldId id="292" r:id="rId23"/>
    <p:sldId id="291" r:id="rId24"/>
    <p:sldId id="293" r:id="rId25"/>
    <p:sldId id="294"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FF"/>
    <a:srgbClr val="006EBF"/>
    <a:srgbClr val="0D5DB2"/>
    <a:srgbClr val="E3E3E3"/>
    <a:srgbClr val="169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7" autoAdjust="0"/>
    <p:restoredTop sz="93031" autoAdjust="0"/>
  </p:normalViewPr>
  <p:slideViewPr>
    <p:cSldViewPr snapToGrid="0" snapToObjects="1" showGuides="1">
      <p:cViewPr varScale="1">
        <p:scale>
          <a:sx n="67" d="100"/>
          <a:sy n="67" d="100"/>
        </p:scale>
        <p:origin x="112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139-7F4D-8FD7-5EDBDC9B5A1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139-7F4D-8FD7-5EDBDC9B5A1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139-7F4D-8FD7-5EDBDC9B5A1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139-7F4D-8FD7-5EDBDC9B5A1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139-7F4D-8FD7-5EDBDC9B5A1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139-7F4D-8FD7-5EDBDC9B5A1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1st Qtr</c:v>
                </c:pt>
                <c:pt idx="1">
                  <c:v>2nd Qtr</c:v>
                </c:pt>
                <c:pt idx="2">
                  <c:v>3rd Qtr</c:v>
                </c:pt>
                <c:pt idx="3">
                  <c:v>4th Qtr</c:v>
                </c:pt>
                <c:pt idx="4">
                  <c:v>1st Qtr</c:v>
                </c:pt>
                <c:pt idx="5">
                  <c:v>2nd Qtr</c:v>
                </c:pt>
              </c:strCache>
            </c:strRef>
          </c:cat>
          <c:val>
            <c:numRef>
              <c:f>Sheet1!$B$2:$B$7</c:f>
              <c:numCache>
                <c:formatCode>General</c:formatCode>
                <c:ptCount val="6"/>
                <c:pt idx="0">
                  <c:v>8.2000000000000011</c:v>
                </c:pt>
                <c:pt idx="1">
                  <c:v>3.2</c:v>
                </c:pt>
                <c:pt idx="2">
                  <c:v>1.4</c:v>
                </c:pt>
                <c:pt idx="3">
                  <c:v>1.2</c:v>
                </c:pt>
                <c:pt idx="4">
                  <c:v>-2.2000000000000002</c:v>
                </c:pt>
                <c:pt idx="5">
                  <c:v>-4.4800000000000004</c:v>
                </c:pt>
              </c:numCache>
            </c:numRef>
          </c:val>
          <c:extLst>
            <c:ext xmlns:c16="http://schemas.microsoft.com/office/drawing/2014/chart" uri="{C3380CC4-5D6E-409C-BE32-E72D297353CC}">
              <c16:uniqueId val="{0000000C-E139-7F4D-8FD7-5EDBDC9B5A1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9606-E441-8EEB-1F5AFE55BA60}"/>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9606-E441-8EEB-1F5AFE55BA60}"/>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9606-E441-8EEB-1F5AFE55BA60}"/>
            </c:ext>
          </c:extLst>
        </c:ser>
        <c:ser>
          <c:idx val="3"/>
          <c:order val="3"/>
          <c:tx>
            <c:strRef>
              <c:f>Sheet1!$E$1</c:f>
              <c:strCache>
                <c:ptCount val="1"/>
                <c:pt idx="0">
                  <c:v>Series 12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Sheet1!$E$2:$E$3</c:f>
              <c:numCache>
                <c:formatCode>General</c:formatCode>
                <c:ptCount val="2"/>
                <c:pt idx="0">
                  <c:v>4.3</c:v>
                </c:pt>
                <c:pt idx="1">
                  <c:v>2.5</c:v>
                </c:pt>
              </c:numCache>
            </c:numRef>
          </c:val>
          <c:extLst>
            <c:ext xmlns:c16="http://schemas.microsoft.com/office/drawing/2014/chart" uri="{C3380CC4-5D6E-409C-BE32-E72D297353CC}">
              <c16:uniqueId val="{00000003-9606-E441-8EEB-1F5AFE55BA60}"/>
            </c:ext>
          </c:extLst>
        </c:ser>
        <c:ser>
          <c:idx val="4"/>
          <c:order val="4"/>
          <c:tx>
            <c:strRef>
              <c:f>Sheet1!$F$1</c:f>
              <c:strCache>
                <c:ptCount val="1"/>
                <c:pt idx="0">
                  <c:v>Series 23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Sheet1!$F$2:$F$3</c:f>
              <c:numCache>
                <c:formatCode>General</c:formatCode>
                <c:ptCount val="2"/>
                <c:pt idx="0">
                  <c:v>2.4</c:v>
                </c:pt>
                <c:pt idx="1">
                  <c:v>4.4000000000000004</c:v>
                </c:pt>
              </c:numCache>
            </c:numRef>
          </c:val>
          <c:extLst>
            <c:ext xmlns:c16="http://schemas.microsoft.com/office/drawing/2014/chart" uri="{C3380CC4-5D6E-409C-BE32-E72D297353CC}">
              <c16:uniqueId val="{00000004-9606-E441-8EEB-1F5AFE55BA60}"/>
            </c:ext>
          </c:extLst>
        </c:ser>
        <c:ser>
          <c:idx val="5"/>
          <c:order val="5"/>
          <c:tx>
            <c:strRef>
              <c:f>Sheet1!$G$1</c:f>
              <c:strCache>
                <c:ptCount val="1"/>
                <c:pt idx="0">
                  <c:v>Series 34</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Sheet1!$G$2:$G$3</c:f>
              <c:numCache>
                <c:formatCode>General</c:formatCode>
                <c:ptCount val="2"/>
                <c:pt idx="0">
                  <c:v>2</c:v>
                </c:pt>
                <c:pt idx="1">
                  <c:v>2</c:v>
                </c:pt>
              </c:numCache>
            </c:numRef>
          </c:val>
          <c:extLst>
            <c:ext xmlns:c16="http://schemas.microsoft.com/office/drawing/2014/chart" uri="{C3380CC4-5D6E-409C-BE32-E72D297353CC}">
              <c16:uniqueId val="{00000005-9606-E441-8EEB-1F5AFE55BA60}"/>
            </c:ext>
          </c:extLst>
        </c:ser>
        <c:dLbls>
          <c:dLblPos val="outEnd"/>
          <c:showLegendKey val="0"/>
          <c:showVal val="1"/>
          <c:showCatName val="0"/>
          <c:showSerName val="0"/>
          <c:showPercent val="0"/>
          <c:showBubbleSize val="0"/>
        </c:dLbls>
        <c:gapWidth val="219"/>
        <c:overlap val="-27"/>
        <c:axId val="351167696"/>
        <c:axId val="115571704"/>
      </c:barChart>
      <c:catAx>
        <c:axId val="35116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571704"/>
        <c:crosses val="autoZero"/>
        <c:auto val="1"/>
        <c:lblAlgn val="ctr"/>
        <c:lblOffset val="100"/>
        <c:noMultiLvlLbl val="0"/>
      </c:catAx>
      <c:valAx>
        <c:axId val="115571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1167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F4338-801B-483D-B4C8-CA7812025332}" type="doc">
      <dgm:prSet loTypeId="urn:microsoft.com/office/officeart/2005/8/layout/chart3" loCatId="cycle" qsTypeId="urn:microsoft.com/office/officeart/2005/8/quickstyle/simple1" qsCatId="simple" csTypeId="urn:microsoft.com/office/officeart/2005/8/colors/accent1_2" csCatId="accent1" phldr="1"/>
      <dgm:spPr/>
    </dgm:pt>
    <dgm:pt modelId="{93F54E17-7F95-4787-ADF8-DC181221280B}">
      <dgm:prSet phldrT="[Text]"/>
      <dgm:spPr>
        <a:solidFill>
          <a:srgbClr val="00B050"/>
        </a:solidFill>
        <a:ln w="15875">
          <a:solidFill>
            <a:schemeClr val="lt1">
              <a:hueOff val="0"/>
              <a:satOff val="0"/>
              <a:lumOff val="0"/>
            </a:schemeClr>
          </a:solidFill>
        </a:ln>
      </dgm:spPr>
      <dgm:t>
        <a:bodyPr/>
        <a:lstStyle/>
        <a:p>
          <a:r>
            <a:rPr lang="en-IN" dirty="0"/>
            <a:t>MIA Search</a:t>
          </a:r>
        </a:p>
      </dgm:t>
    </dgm:pt>
    <dgm:pt modelId="{7E302DAE-8EF8-403F-AC02-31A38A9E6C4B}" type="parTrans" cxnId="{6969C958-BD89-4CF7-B71E-FBD789CDB151}">
      <dgm:prSet/>
      <dgm:spPr/>
      <dgm:t>
        <a:bodyPr/>
        <a:lstStyle/>
        <a:p>
          <a:endParaRPr lang="en-IN"/>
        </a:p>
      </dgm:t>
    </dgm:pt>
    <dgm:pt modelId="{3D69F7F0-CA37-4566-8143-18C8C1479596}" type="sibTrans" cxnId="{6969C958-BD89-4CF7-B71E-FBD789CDB151}">
      <dgm:prSet/>
      <dgm:spPr/>
      <dgm:t>
        <a:bodyPr/>
        <a:lstStyle/>
        <a:p>
          <a:endParaRPr lang="en-IN"/>
        </a:p>
      </dgm:t>
    </dgm:pt>
    <dgm:pt modelId="{7512E0B7-8D53-4D13-A051-9C4BF821F6CC}">
      <dgm:prSet phldrT="[Text]"/>
      <dgm:spPr>
        <a:ln>
          <a:solidFill>
            <a:schemeClr val="lt1">
              <a:hueOff val="0"/>
              <a:satOff val="0"/>
              <a:lumOff val="0"/>
            </a:schemeClr>
          </a:solidFill>
        </a:ln>
      </dgm:spPr>
      <dgm:t>
        <a:bodyPr/>
        <a:lstStyle/>
        <a:p>
          <a:r>
            <a:rPr lang="en-IN" dirty="0"/>
            <a:t>MIA Insights</a:t>
          </a:r>
        </a:p>
      </dgm:t>
    </dgm:pt>
    <dgm:pt modelId="{0E8E81F1-8010-4934-8A84-B5A688DFF69B}" type="parTrans" cxnId="{0DF30EF6-E11F-49D8-9FE5-ADD1A0EFB453}">
      <dgm:prSet/>
      <dgm:spPr/>
      <dgm:t>
        <a:bodyPr/>
        <a:lstStyle/>
        <a:p>
          <a:endParaRPr lang="en-IN"/>
        </a:p>
      </dgm:t>
    </dgm:pt>
    <dgm:pt modelId="{7F3A3A7C-051B-4498-9509-B99952CAE27C}" type="sibTrans" cxnId="{0DF30EF6-E11F-49D8-9FE5-ADD1A0EFB453}">
      <dgm:prSet/>
      <dgm:spPr/>
      <dgm:t>
        <a:bodyPr/>
        <a:lstStyle/>
        <a:p>
          <a:endParaRPr lang="en-IN"/>
        </a:p>
      </dgm:t>
    </dgm:pt>
    <dgm:pt modelId="{6C1970A5-2321-4B87-8A4B-09FB34EB4FC6}">
      <dgm:prSet phldrT="[Text]"/>
      <dgm:spPr>
        <a:solidFill>
          <a:srgbClr val="0093FF"/>
        </a:solidFill>
        <a:ln>
          <a:solidFill>
            <a:schemeClr val="lt1">
              <a:hueOff val="0"/>
              <a:satOff val="0"/>
              <a:lumOff val="0"/>
            </a:schemeClr>
          </a:solidFill>
        </a:ln>
      </dgm:spPr>
      <dgm:t>
        <a:bodyPr/>
        <a:lstStyle/>
        <a:p>
          <a:r>
            <a:rPr lang="en-IN" dirty="0"/>
            <a:t>MIA Charts</a:t>
          </a:r>
        </a:p>
      </dgm:t>
    </dgm:pt>
    <dgm:pt modelId="{7FA7DA2F-9F0E-4CC3-910E-C4632076F05D}" type="parTrans" cxnId="{7BCA59FE-7CFB-45FC-BE22-2A1D52922828}">
      <dgm:prSet/>
      <dgm:spPr/>
      <dgm:t>
        <a:bodyPr/>
        <a:lstStyle/>
        <a:p>
          <a:endParaRPr lang="en-IN"/>
        </a:p>
      </dgm:t>
    </dgm:pt>
    <dgm:pt modelId="{2E7D91C3-A587-43C5-9EB0-6DD4AD0DCC3D}" type="sibTrans" cxnId="{7BCA59FE-7CFB-45FC-BE22-2A1D52922828}">
      <dgm:prSet/>
      <dgm:spPr/>
      <dgm:t>
        <a:bodyPr/>
        <a:lstStyle/>
        <a:p>
          <a:endParaRPr lang="en-IN"/>
        </a:p>
      </dgm:t>
    </dgm:pt>
    <dgm:pt modelId="{6F6367B9-05BE-4609-B414-7BFF0290DA43}" type="pres">
      <dgm:prSet presAssocID="{585F4338-801B-483D-B4C8-CA7812025332}" presName="compositeShape" presStyleCnt="0">
        <dgm:presLayoutVars>
          <dgm:chMax val="7"/>
          <dgm:dir/>
          <dgm:resizeHandles val="exact"/>
        </dgm:presLayoutVars>
      </dgm:prSet>
      <dgm:spPr/>
    </dgm:pt>
    <dgm:pt modelId="{4F9EB525-A742-49C8-806D-3F67A26BEBBA}" type="pres">
      <dgm:prSet presAssocID="{585F4338-801B-483D-B4C8-CA7812025332}" presName="wedge1" presStyleLbl="node1" presStyleIdx="0" presStyleCnt="3"/>
      <dgm:spPr/>
    </dgm:pt>
    <dgm:pt modelId="{BE1E74E6-3C4C-451C-89EF-DA6D0537DF26}" type="pres">
      <dgm:prSet presAssocID="{585F4338-801B-483D-B4C8-CA7812025332}" presName="wedge1Tx" presStyleLbl="node1" presStyleIdx="0" presStyleCnt="3">
        <dgm:presLayoutVars>
          <dgm:chMax val="0"/>
          <dgm:chPref val="0"/>
          <dgm:bulletEnabled val="1"/>
        </dgm:presLayoutVars>
      </dgm:prSet>
      <dgm:spPr/>
    </dgm:pt>
    <dgm:pt modelId="{6A34C553-CC3D-439A-8072-5DC39EACD9B2}" type="pres">
      <dgm:prSet presAssocID="{585F4338-801B-483D-B4C8-CA7812025332}" presName="wedge2" presStyleLbl="node1" presStyleIdx="1" presStyleCnt="3"/>
      <dgm:spPr/>
    </dgm:pt>
    <dgm:pt modelId="{CD7CB5CC-F8F7-483D-A0A0-540A48286356}" type="pres">
      <dgm:prSet presAssocID="{585F4338-801B-483D-B4C8-CA7812025332}" presName="wedge2Tx" presStyleLbl="node1" presStyleIdx="1" presStyleCnt="3">
        <dgm:presLayoutVars>
          <dgm:chMax val="0"/>
          <dgm:chPref val="0"/>
          <dgm:bulletEnabled val="1"/>
        </dgm:presLayoutVars>
      </dgm:prSet>
      <dgm:spPr/>
    </dgm:pt>
    <dgm:pt modelId="{9D6BFA66-7B88-489D-A1E4-2D54715B4FED}" type="pres">
      <dgm:prSet presAssocID="{585F4338-801B-483D-B4C8-CA7812025332}" presName="wedge3" presStyleLbl="node1" presStyleIdx="2" presStyleCnt="3"/>
      <dgm:spPr/>
    </dgm:pt>
    <dgm:pt modelId="{078E279F-6B56-4150-8A3A-D3FF1921308C}" type="pres">
      <dgm:prSet presAssocID="{585F4338-801B-483D-B4C8-CA7812025332}" presName="wedge3Tx" presStyleLbl="node1" presStyleIdx="2" presStyleCnt="3">
        <dgm:presLayoutVars>
          <dgm:chMax val="0"/>
          <dgm:chPref val="0"/>
          <dgm:bulletEnabled val="1"/>
        </dgm:presLayoutVars>
      </dgm:prSet>
      <dgm:spPr/>
    </dgm:pt>
  </dgm:ptLst>
  <dgm:cxnLst>
    <dgm:cxn modelId="{A01FED00-F345-4503-BE60-8B016A60DDAD}" type="presOf" srcId="{93F54E17-7F95-4787-ADF8-DC181221280B}" destId="{BE1E74E6-3C4C-451C-89EF-DA6D0537DF26}" srcOrd="1" destOrd="0" presId="urn:microsoft.com/office/officeart/2005/8/layout/chart3"/>
    <dgm:cxn modelId="{7B987618-1D18-4A2C-A4B9-8B1C41F9E665}" type="presOf" srcId="{585F4338-801B-483D-B4C8-CA7812025332}" destId="{6F6367B9-05BE-4609-B414-7BFF0290DA43}" srcOrd="0" destOrd="0" presId="urn:microsoft.com/office/officeart/2005/8/layout/chart3"/>
    <dgm:cxn modelId="{5B73551A-48E3-41A7-948A-DEB86E3A6E5E}" type="presOf" srcId="{6C1970A5-2321-4B87-8A4B-09FB34EB4FC6}" destId="{9D6BFA66-7B88-489D-A1E4-2D54715B4FED}" srcOrd="0" destOrd="0" presId="urn:microsoft.com/office/officeart/2005/8/layout/chart3"/>
    <dgm:cxn modelId="{AF115D22-CD4C-402C-9985-BE3FD9EE72C4}" type="presOf" srcId="{7512E0B7-8D53-4D13-A051-9C4BF821F6CC}" destId="{CD7CB5CC-F8F7-483D-A0A0-540A48286356}" srcOrd="1" destOrd="0" presId="urn:microsoft.com/office/officeart/2005/8/layout/chart3"/>
    <dgm:cxn modelId="{7E67A976-7A2E-498E-BB72-9CE305E73AAC}" type="presOf" srcId="{93F54E17-7F95-4787-ADF8-DC181221280B}" destId="{4F9EB525-A742-49C8-806D-3F67A26BEBBA}" srcOrd="0" destOrd="0" presId="urn:microsoft.com/office/officeart/2005/8/layout/chart3"/>
    <dgm:cxn modelId="{6969C958-BD89-4CF7-B71E-FBD789CDB151}" srcId="{585F4338-801B-483D-B4C8-CA7812025332}" destId="{93F54E17-7F95-4787-ADF8-DC181221280B}" srcOrd="0" destOrd="0" parTransId="{7E302DAE-8EF8-403F-AC02-31A38A9E6C4B}" sibTransId="{3D69F7F0-CA37-4566-8143-18C8C1479596}"/>
    <dgm:cxn modelId="{C3BDF6C4-B500-4F60-8903-75ECE4C0CB6C}" type="presOf" srcId="{7512E0B7-8D53-4D13-A051-9C4BF821F6CC}" destId="{6A34C553-CC3D-439A-8072-5DC39EACD9B2}" srcOrd="0" destOrd="0" presId="urn:microsoft.com/office/officeart/2005/8/layout/chart3"/>
    <dgm:cxn modelId="{12D9C0C5-B230-42CB-80F5-F38E68C9949B}" type="presOf" srcId="{6C1970A5-2321-4B87-8A4B-09FB34EB4FC6}" destId="{078E279F-6B56-4150-8A3A-D3FF1921308C}" srcOrd="1" destOrd="0" presId="urn:microsoft.com/office/officeart/2005/8/layout/chart3"/>
    <dgm:cxn modelId="{0DF30EF6-E11F-49D8-9FE5-ADD1A0EFB453}" srcId="{585F4338-801B-483D-B4C8-CA7812025332}" destId="{7512E0B7-8D53-4D13-A051-9C4BF821F6CC}" srcOrd="1" destOrd="0" parTransId="{0E8E81F1-8010-4934-8A84-B5A688DFF69B}" sibTransId="{7F3A3A7C-051B-4498-9509-B99952CAE27C}"/>
    <dgm:cxn modelId="{7BCA59FE-7CFB-45FC-BE22-2A1D52922828}" srcId="{585F4338-801B-483D-B4C8-CA7812025332}" destId="{6C1970A5-2321-4B87-8A4B-09FB34EB4FC6}" srcOrd="2" destOrd="0" parTransId="{7FA7DA2F-9F0E-4CC3-910E-C4632076F05D}" sibTransId="{2E7D91C3-A587-43C5-9EB0-6DD4AD0DCC3D}"/>
    <dgm:cxn modelId="{BF862A33-43F4-43FF-B76A-D0119FD8C25F}" type="presParOf" srcId="{6F6367B9-05BE-4609-B414-7BFF0290DA43}" destId="{4F9EB525-A742-49C8-806D-3F67A26BEBBA}" srcOrd="0" destOrd="0" presId="urn:microsoft.com/office/officeart/2005/8/layout/chart3"/>
    <dgm:cxn modelId="{C0AD8568-A655-4F3D-879E-E7869D0D0BAE}" type="presParOf" srcId="{6F6367B9-05BE-4609-B414-7BFF0290DA43}" destId="{BE1E74E6-3C4C-451C-89EF-DA6D0537DF26}" srcOrd="1" destOrd="0" presId="urn:microsoft.com/office/officeart/2005/8/layout/chart3"/>
    <dgm:cxn modelId="{D9F7EF9D-6BA2-4999-BE0B-A36A37B99F13}" type="presParOf" srcId="{6F6367B9-05BE-4609-B414-7BFF0290DA43}" destId="{6A34C553-CC3D-439A-8072-5DC39EACD9B2}" srcOrd="2" destOrd="0" presId="urn:microsoft.com/office/officeart/2005/8/layout/chart3"/>
    <dgm:cxn modelId="{86918295-962B-42C4-AABD-57EA3A8DDA75}" type="presParOf" srcId="{6F6367B9-05BE-4609-B414-7BFF0290DA43}" destId="{CD7CB5CC-F8F7-483D-A0A0-540A48286356}" srcOrd="3" destOrd="0" presId="urn:microsoft.com/office/officeart/2005/8/layout/chart3"/>
    <dgm:cxn modelId="{2805FCBD-C991-4595-B699-A09A3EC660DC}" type="presParOf" srcId="{6F6367B9-05BE-4609-B414-7BFF0290DA43}" destId="{9D6BFA66-7B88-489D-A1E4-2D54715B4FED}" srcOrd="4" destOrd="0" presId="urn:microsoft.com/office/officeart/2005/8/layout/chart3"/>
    <dgm:cxn modelId="{F3ABFD46-9372-425C-AE2F-804C45C0CF30}" type="presParOf" srcId="{6F6367B9-05BE-4609-B414-7BFF0290DA43}" destId="{078E279F-6B56-4150-8A3A-D3FF1921308C}" srcOrd="5" destOrd="0" presId="urn:microsoft.com/office/officeart/2005/8/layout/chart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EB525-A742-49C8-806D-3F67A26BEBBA}">
      <dsp:nvSpPr>
        <dsp:cNvPr id="0" name=""/>
        <dsp:cNvSpPr/>
      </dsp:nvSpPr>
      <dsp:spPr>
        <a:xfrm>
          <a:off x="720688" y="277748"/>
          <a:ext cx="3456432" cy="3456432"/>
        </a:xfrm>
        <a:prstGeom prst="pie">
          <a:avLst>
            <a:gd name="adj1" fmla="val 16200000"/>
            <a:gd name="adj2" fmla="val 1800000"/>
          </a:avLst>
        </a:prstGeom>
        <a:solidFill>
          <a:srgbClr val="00B050"/>
        </a:solidFill>
        <a:ln w="15875"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t>MIA Search</a:t>
          </a:r>
        </a:p>
      </dsp:txBody>
      <dsp:txXfrm>
        <a:off x="2599917" y="915543"/>
        <a:ext cx="1172718" cy="1152144"/>
      </dsp:txXfrm>
    </dsp:sp>
    <dsp:sp modelId="{6A34C553-CC3D-439A-8072-5DC39EACD9B2}">
      <dsp:nvSpPr>
        <dsp:cNvPr id="0" name=""/>
        <dsp:cNvSpPr/>
      </dsp:nvSpPr>
      <dsp:spPr>
        <a:xfrm>
          <a:off x="542517" y="380618"/>
          <a:ext cx="3456432" cy="3456432"/>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t>MIA Insights</a:t>
          </a:r>
        </a:p>
      </dsp:txBody>
      <dsp:txXfrm>
        <a:off x="1488921" y="2561463"/>
        <a:ext cx="1563624" cy="1069848"/>
      </dsp:txXfrm>
    </dsp:sp>
    <dsp:sp modelId="{9D6BFA66-7B88-489D-A1E4-2D54715B4FED}">
      <dsp:nvSpPr>
        <dsp:cNvPr id="0" name=""/>
        <dsp:cNvSpPr/>
      </dsp:nvSpPr>
      <dsp:spPr>
        <a:xfrm>
          <a:off x="542517" y="380618"/>
          <a:ext cx="3456432" cy="3456432"/>
        </a:xfrm>
        <a:prstGeom prst="pie">
          <a:avLst>
            <a:gd name="adj1" fmla="val 9000000"/>
            <a:gd name="adj2" fmla="val 16200000"/>
          </a:avLst>
        </a:prstGeom>
        <a:solidFill>
          <a:srgbClr val="0093FF"/>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t>MIA Charts</a:t>
          </a:r>
        </a:p>
      </dsp:txBody>
      <dsp:txXfrm>
        <a:off x="912849" y="1059561"/>
        <a:ext cx="1172718" cy="1152144"/>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B5AF0-7EDE-BE42-9C93-25B5F2FF2C4D}" type="datetimeFigureOut">
              <a:rPr lang="en-US" smtClean="0"/>
              <a:t>7/4/2018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24B6B-6E09-394B-A6FE-4FF57B90A515}" type="slidenum">
              <a:rPr lang="en-US" smtClean="0"/>
              <a:t>‹#›</a:t>
            </a:fld>
            <a:endParaRPr lang="en-US"/>
          </a:p>
        </p:txBody>
      </p:sp>
    </p:spTree>
    <p:extLst>
      <p:ext uri="{BB962C8B-B14F-4D97-AF65-F5344CB8AC3E}">
        <p14:creationId xmlns:p14="http://schemas.microsoft.com/office/powerpoint/2010/main" val="248487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enter X">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8503920" cy="685800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30494"/>
          <a:stretch/>
        </p:blipFill>
        <p:spPr>
          <a:xfrm>
            <a:off x="3723503" y="0"/>
            <a:ext cx="8474906" cy="6864691"/>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2" name="Title 1"/>
          <p:cNvSpPr>
            <a:spLocks noGrp="1"/>
          </p:cNvSpPr>
          <p:nvPr>
            <p:ph type="ctrTitle"/>
          </p:nvPr>
        </p:nvSpPr>
        <p:spPr>
          <a:xfrm>
            <a:off x="1524000" y="651165"/>
            <a:ext cx="9144000" cy="3149888"/>
          </a:xfrm>
        </p:spPr>
        <p:txBody>
          <a:bodyPr anchor="b">
            <a:normAutofit/>
          </a:bodyPr>
          <a:lstStyle>
            <a:lvl1pPr algn="ctr">
              <a:defRPr sz="4500" cap="all" baseline="0">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8243454" y="4632326"/>
            <a:ext cx="3594126" cy="351566"/>
          </a:xfrm>
        </p:spPr>
        <p:txBody>
          <a:bodyPr>
            <a:normAutofit/>
          </a:bodyPr>
          <a:lstStyle>
            <a:lvl1pPr marL="0" indent="0" algn="l">
              <a:buNone/>
              <a:defRPr sz="17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
        <p:nvSpPr>
          <p:cNvPr id="20" name="Text Placeholder 19"/>
          <p:cNvSpPr>
            <a:spLocks noGrp="1"/>
          </p:cNvSpPr>
          <p:nvPr>
            <p:ph type="body" sz="quarter" idx="10" hasCustomPrompt="1"/>
          </p:nvPr>
        </p:nvSpPr>
        <p:spPr>
          <a:xfrm>
            <a:off x="8243888" y="5147277"/>
            <a:ext cx="3594100" cy="1195858"/>
          </a:xfrm>
        </p:spPr>
        <p:txBody>
          <a:bodyPr/>
          <a:lstStyle>
            <a:lvl1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1pPr>
            <a:lvl2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2pPr>
            <a:lvl3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3pPr>
            <a:lvl4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4pPr>
          </a:lstStyle>
          <a:p>
            <a:pPr lvl="0"/>
            <a:r>
              <a:rPr lang="en-US" dirty="0"/>
              <a:t>Name of Presenter</a:t>
            </a:r>
          </a:p>
        </p:txBody>
      </p:sp>
      <p:sp>
        <p:nvSpPr>
          <p:cNvPr id="23" name="Rectangle 22"/>
          <p:cNvSpPr/>
          <p:nvPr userDrawn="1"/>
        </p:nvSpPr>
        <p:spPr>
          <a:xfrm>
            <a:off x="8243454" y="6343135"/>
            <a:ext cx="1306448" cy="215444"/>
          </a:xfrm>
          <a:prstGeom prst="rect">
            <a:avLst/>
          </a:prstGeom>
        </p:spPr>
        <p:txBody>
          <a:bodyPr wrap="none" lIns="0" rIns="0">
            <a:spAutoFit/>
          </a:bodyPr>
          <a:lstStyle/>
          <a:p>
            <a:r>
              <a:rPr lang="en-US" sz="800" dirty="0">
                <a:solidFill>
                  <a:schemeClr val="bg1"/>
                </a:solidFill>
                <a:latin typeface="Century Gothic" pitchFamily="34" charset="0"/>
              </a:rPr>
              <a:t>© </a:t>
            </a:r>
            <a:r>
              <a:rPr lang="en-US" sz="800" dirty="0" err="1">
                <a:solidFill>
                  <a:schemeClr val="bg1"/>
                </a:solidFill>
                <a:latin typeface="Century Gothic" pitchFamily="34" charset="0"/>
              </a:rPr>
              <a:t>ExlService</a:t>
            </a:r>
            <a:r>
              <a:rPr lang="en-US" sz="800" baseline="0" dirty="0">
                <a:solidFill>
                  <a:schemeClr val="bg1"/>
                </a:solidFill>
                <a:latin typeface="Century Gothic" pitchFamily="34" charset="0"/>
              </a:rPr>
              <a:t> Holdings, Inc. </a:t>
            </a:r>
            <a:endParaRPr lang="en-US" sz="800" dirty="0"/>
          </a:p>
        </p:txBody>
      </p:sp>
    </p:spTree>
    <p:extLst>
      <p:ext uri="{BB962C8B-B14F-4D97-AF65-F5344CB8AC3E}">
        <p14:creationId xmlns:p14="http://schemas.microsoft.com/office/powerpoint/2010/main" val="188663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 Sider">
    <p:spTree>
      <p:nvGrpSpPr>
        <p:cNvPr id="1" name=""/>
        <p:cNvGrpSpPr/>
        <p:nvPr/>
      </p:nvGrpSpPr>
      <p:grpSpPr>
        <a:xfrm>
          <a:off x="0" y="0"/>
          <a:ext cx="0" cy="0"/>
          <a:chOff x="0" y="0"/>
          <a:chExt cx="0" cy="0"/>
        </a:xfrm>
      </p:grpSpPr>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a:xfrm>
            <a:off x="6483177" y="924762"/>
            <a:ext cx="4997591" cy="725056"/>
          </a:xfrm>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a:xfrm>
            <a:off x="6483177" y="1759527"/>
            <a:ext cx="5478780" cy="4417436"/>
          </a:xfrm>
        </p:spPr>
        <p:txBody>
          <a:bodyPr>
            <a:noAutofit/>
          </a:bodyPr>
          <a:lstStyle>
            <a:lvl1pPr marL="0" indent="0">
              <a:spcBef>
                <a:spcPts val="1600"/>
              </a:spcBef>
              <a:spcAft>
                <a:spcPts val="600"/>
              </a:spcAft>
              <a:buNone/>
              <a:defRPr lang="en-US" sz="2000" b="0" kern="1200" dirty="0" smtClean="0">
                <a:solidFill>
                  <a:schemeClr val="tx1"/>
                </a:solidFill>
                <a:latin typeface="+mn-lt"/>
                <a:ea typeface="+mj-ea"/>
                <a:cs typeface="+mj-cs"/>
              </a:defRPr>
            </a:lvl1pPr>
            <a:lvl2pPr marL="115888" indent="-115888">
              <a:lnSpc>
                <a:spcPct val="110000"/>
              </a:lnSpc>
              <a:buClr>
                <a:schemeClr val="accent3"/>
              </a:buClr>
              <a:buFont typeface="Arial" pitchFamily="34" charset="0"/>
              <a:buChar char="•"/>
              <a:tabLst/>
              <a:defRPr sz="1100"/>
            </a:lvl2pPr>
            <a:lvl3pPr marL="346075" indent="-112713">
              <a:lnSpc>
                <a:spcPct val="110000"/>
              </a:lnSpc>
              <a:buFont typeface="Arial" pitchFamily="34" charset="0"/>
              <a:buChar char="-"/>
              <a:tabLst/>
              <a:defRPr sz="900"/>
            </a:lvl3pPr>
            <a:lvl4pPr marL="511175" indent="-111125">
              <a:lnSpc>
                <a:spcPct val="110000"/>
              </a:lnSpc>
              <a:tabLst/>
              <a:defRPr sz="900"/>
            </a:lvl4pPr>
            <a:lvl5pPr marL="684213" indent="-107950">
              <a:lnSpc>
                <a:spcPct val="110000"/>
              </a:lnSpc>
              <a:tabLst/>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7">
            <a:extLst>
              <a:ext uri="{FF2B5EF4-FFF2-40B4-BE49-F238E27FC236}">
                <a16:creationId xmlns:a16="http://schemas.microsoft.com/office/drawing/2014/main" id="{3C8DA527-38D8-DD43-ABC7-5A5D9AB83A62}"/>
              </a:ext>
            </a:extLst>
          </p:cNvPr>
          <p:cNvSpPr>
            <a:spLocks noGrp="1"/>
          </p:cNvSpPr>
          <p:nvPr>
            <p:ph type="body" sz="quarter" idx="16" hasCustomPrompt="1"/>
          </p:nvPr>
        </p:nvSpPr>
        <p:spPr>
          <a:xfrm>
            <a:off x="603704" y="95563"/>
            <a:ext cx="7171781"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grpSp>
        <p:nvGrpSpPr>
          <p:cNvPr id="17" name="Group 16"/>
          <p:cNvGrpSpPr/>
          <p:nvPr userDrawn="1"/>
        </p:nvGrpSpPr>
        <p:grpSpPr>
          <a:xfrm>
            <a:off x="6260951" y="6558701"/>
            <a:ext cx="5931049" cy="299299"/>
            <a:chOff x="6260951" y="6558701"/>
            <a:chExt cx="5931049" cy="299299"/>
          </a:xfrm>
        </p:grpSpPr>
        <p:sp>
          <p:nvSpPr>
            <p:cNvPr id="18"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799513" y="6615920"/>
              <a:ext cx="2703555" cy="162839"/>
              <a:chOff x="8799513" y="6615920"/>
              <a:chExt cx="2703555" cy="162839"/>
            </a:xfrm>
          </p:grpSpPr>
          <p:cxnSp>
            <p:nvCxnSpPr>
              <p:cNvPr id="23" name="Straight Connector 2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TextBox 2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26" name="TextBox 2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7" name="TextBox 2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
        <p:nvSpPr>
          <p:cNvPr id="7" name="Freeform 6"/>
          <p:cNvSpPr/>
          <p:nvPr userDrawn="1"/>
        </p:nvSpPr>
        <p:spPr>
          <a:xfrm>
            <a:off x="774551" y="763793"/>
            <a:ext cx="5486400" cy="6107185"/>
          </a:xfrm>
          <a:custGeom>
            <a:avLst/>
            <a:gdLst>
              <a:gd name="connsiteX0" fmla="*/ 5461233 w 5461233"/>
              <a:gd name="connsiteY0" fmla="*/ 0 h 6107185"/>
              <a:gd name="connsiteX1" fmla="*/ 0 w 5461233"/>
              <a:gd name="connsiteY1" fmla="*/ 0 h 6107185"/>
              <a:gd name="connsiteX2" fmla="*/ 0 w 5461233"/>
              <a:gd name="connsiteY2" fmla="*/ 6107185 h 6107185"/>
              <a:gd name="connsiteX3" fmla="*/ 1434517 w 5461233"/>
              <a:gd name="connsiteY3" fmla="*/ 6107185 h 6107185"/>
              <a:gd name="connsiteX4" fmla="*/ 5461233 w 5461233"/>
              <a:gd name="connsiteY4" fmla="*/ 0 h 610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233" h="6107185">
                <a:moveTo>
                  <a:pt x="5461233" y="0"/>
                </a:moveTo>
                <a:lnTo>
                  <a:pt x="0" y="0"/>
                </a:lnTo>
                <a:lnTo>
                  <a:pt x="0" y="6107185"/>
                </a:lnTo>
                <a:lnTo>
                  <a:pt x="1434517" y="6107185"/>
                </a:lnTo>
                <a:lnTo>
                  <a:pt x="5461233"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a:off x="-1" y="763793"/>
            <a:ext cx="6260757" cy="6108192"/>
          </a:xfrm>
          <a:custGeom>
            <a:avLst/>
            <a:gdLst>
              <a:gd name="connsiteX0" fmla="*/ 6260757 w 6260757"/>
              <a:gd name="connsiteY0" fmla="*/ 0 h 6096000"/>
              <a:gd name="connsiteX1" fmla="*/ 0 w 6260757"/>
              <a:gd name="connsiteY1" fmla="*/ 0 h 6096000"/>
              <a:gd name="connsiteX2" fmla="*/ 0 w 6260757"/>
              <a:gd name="connsiteY2" fmla="*/ 6096000 h 6096000"/>
              <a:gd name="connsiteX3" fmla="*/ 2224216 w 6260757"/>
              <a:gd name="connsiteY3" fmla="*/ 6096000 h 6096000"/>
              <a:gd name="connsiteX4" fmla="*/ 6260757 w 6260757"/>
              <a:gd name="connsiteY4" fmla="*/ 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0757" h="6096000">
                <a:moveTo>
                  <a:pt x="6260757" y="0"/>
                </a:moveTo>
                <a:lnTo>
                  <a:pt x="0" y="0"/>
                </a:lnTo>
                <a:lnTo>
                  <a:pt x="0" y="6096000"/>
                </a:lnTo>
                <a:lnTo>
                  <a:pt x="2224216" y="6096000"/>
                </a:lnTo>
                <a:lnTo>
                  <a:pt x="6260757"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26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cutive 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722442" y="-1"/>
            <a:ext cx="11469557" cy="6858181"/>
            <a:chOff x="722442" y="-1"/>
            <a:chExt cx="11469557" cy="6858181"/>
          </a:xfrm>
        </p:grpSpPr>
        <p:sp>
          <p:nvSpPr>
            <p:cNvPr id="14" name="Triangle 13"/>
            <p:cNvSpPr/>
            <p:nvPr userDrawn="1"/>
          </p:nvSpPr>
          <p:spPr>
            <a:xfrm>
              <a:off x="2052498" y="4206240"/>
              <a:ext cx="3393205" cy="2651760"/>
            </a:xfrm>
            <a:prstGeom prst="triangle">
              <a:avLst/>
            </a:prstGeom>
            <a:solidFill>
              <a:srgbClr val="0D5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Chevron 14"/>
            <p:cNvSpPr/>
            <p:nvPr userDrawn="1"/>
          </p:nvSpPr>
          <p:spPr>
            <a:xfrm rot="10800000" flipH="1">
              <a:off x="722442" y="2879002"/>
              <a:ext cx="3951026" cy="3978997"/>
            </a:xfrm>
            <a:custGeom>
              <a:avLst/>
              <a:gdLst>
                <a:gd name="connsiteX0" fmla="*/ 0 w 3951026"/>
                <a:gd name="connsiteY0" fmla="*/ 0 h 6858000"/>
                <a:gd name="connsiteX1" fmla="*/ 1631774 w 3951026"/>
                <a:gd name="connsiteY1" fmla="*/ 0 h 6858000"/>
                <a:gd name="connsiteX2" fmla="*/ 3951026 w 3951026"/>
                <a:gd name="connsiteY2" fmla="*/ 3429000 h 6858000"/>
                <a:gd name="connsiteX3" fmla="*/ 1631774 w 3951026"/>
                <a:gd name="connsiteY3" fmla="*/ 6858000 h 6858000"/>
                <a:gd name="connsiteX4" fmla="*/ 0 w 3951026"/>
                <a:gd name="connsiteY4" fmla="*/ 6858000 h 6858000"/>
                <a:gd name="connsiteX5" fmla="*/ 2319252 w 3951026"/>
                <a:gd name="connsiteY5" fmla="*/ 3429000 h 6858000"/>
                <a:gd name="connsiteX6" fmla="*/ 0 w 3951026"/>
                <a:gd name="connsiteY6" fmla="*/ 0 h 6858000"/>
                <a:gd name="connsiteX0" fmla="*/ 0 w 3951026"/>
                <a:gd name="connsiteY0" fmla="*/ 0 h 6858000"/>
                <a:gd name="connsiteX1" fmla="*/ 1631774 w 3951026"/>
                <a:gd name="connsiteY1" fmla="*/ 0 h 6858000"/>
                <a:gd name="connsiteX2" fmla="*/ 3951026 w 3951026"/>
                <a:gd name="connsiteY2" fmla="*/ 3429000 h 6858000"/>
                <a:gd name="connsiteX3" fmla="*/ 3271878 w 3951026"/>
                <a:gd name="connsiteY3" fmla="*/ 3978997 h 6858000"/>
                <a:gd name="connsiteX4" fmla="*/ 1631774 w 3951026"/>
                <a:gd name="connsiteY4" fmla="*/ 6858000 h 6858000"/>
                <a:gd name="connsiteX5" fmla="*/ 0 w 3951026"/>
                <a:gd name="connsiteY5" fmla="*/ 6858000 h 6858000"/>
                <a:gd name="connsiteX6" fmla="*/ 2319252 w 3951026"/>
                <a:gd name="connsiteY6" fmla="*/ 3429000 h 6858000"/>
                <a:gd name="connsiteX7" fmla="*/ 0 w 3951026"/>
                <a:gd name="connsiteY7" fmla="*/ 0 h 6858000"/>
                <a:gd name="connsiteX0" fmla="*/ 0 w 3951026"/>
                <a:gd name="connsiteY0" fmla="*/ 0 h 6858000"/>
                <a:gd name="connsiteX1" fmla="*/ 1631774 w 3951026"/>
                <a:gd name="connsiteY1" fmla="*/ 0 h 6858000"/>
                <a:gd name="connsiteX2" fmla="*/ 3951026 w 3951026"/>
                <a:gd name="connsiteY2" fmla="*/ 3429000 h 6858000"/>
                <a:gd name="connsiteX3" fmla="*/ 3271878 w 3951026"/>
                <a:gd name="connsiteY3" fmla="*/ 3978997 h 6858000"/>
                <a:gd name="connsiteX4" fmla="*/ 3306665 w 3951026"/>
                <a:gd name="connsiteY4" fmla="*/ 3739081 h 6858000"/>
                <a:gd name="connsiteX5" fmla="*/ 0 w 3951026"/>
                <a:gd name="connsiteY5" fmla="*/ 6858000 h 6858000"/>
                <a:gd name="connsiteX6" fmla="*/ 2319252 w 3951026"/>
                <a:gd name="connsiteY6" fmla="*/ 3429000 h 6858000"/>
                <a:gd name="connsiteX7" fmla="*/ 0 w 3951026"/>
                <a:gd name="connsiteY7" fmla="*/ 0 h 6858000"/>
                <a:gd name="connsiteX0" fmla="*/ 0 w 3951026"/>
                <a:gd name="connsiteY0" fmla="*/ 0 h 3978997"/>
                <a:gd name="connsiteX1" fmla="*/ 1631774 w 3951026"/>
                <a:gd name="connsiteY1" fmla="*/ 0 h 3978997"/>
                <a:gd name="connsiteX2" fmla="*/ 3951026 w 3951026"/>
                <a:gd name="connsiteY2" fmla="*/ 3429000 h 3978997"/>
                <a:gd name="connsiteX3" fmla="*/ 3271878 w 3951026"/>
                <a:gd name="connsiteY3" fmla="*/ 3978997 h 3978997"/>
                <a:gd name="connsiteX4" fmla="*/ 3306665 w 3951026"/>
                <a:gd name="connsiteY4" fmla="*/ 3739081 h 3978997"/>
                <a:gd name="connsiteX5" fmla="*/ 2860895 w 3951026"/>
                <a:gd name="connsiteY5" fmla="*/ 3897517 h 3978997"/>
                <a:gd name="connsiteX6" fmla="*/ 2319252 w 3951026"/>
                <a:gd name="connsiteY6" fmla="*/ 3429000 h 3978997"/>
                <a:gd name="connsiteX7" fmla="*/ 0 w 3951026"/>
                <a:gd name="connsiteY7" fmla="*/ 0 h 39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1026" h="3978997">
                  <a:moveTo>
                    <a:pt x="0" y="0"/>
                  </a:moveTo>
                  <a:lnTo>
                    <a:pt x="1631774" y="0"/>
                  </a:lnTo>
                  <a:lnTo>
                    <a:pt x="3951026" y="3429000"/>
                  </a:lnTo>
                  <a:cubicBezTo>
                    <a:pt x="3673340" y="3837160"/>
                    <a:pt x="3549564" y="3570837"/>
                    <a:pt x="3271878" y="3978997"/>
                  </a:cubicBezTo>
                  <a:lnTo>
                    <a:pt x="3306665" y="3739081"/>
                  </a:lnTo>
                  <a:lnTo>
                    <a:pt x="2860895" y="3897517"/>
                  </a:lnTo>
                  <a:lnTo>
                    <a:pt x="2319252" y="3429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7" name="Freeform 16"/>
            <p:cNvSpPr/>
            <p:nvPr userDrawn="1"/>
          </p:nvSpPr>
          <p:spPr>
            <a:xfrm>
              <a:off x="775813" y="0"/>
              <a:ext cx="3146079" cy="3462950"/>
            </a:xfrm>
            <a:custGeom>
              <a:avLst/>
              <a:gdLst>
                <a:gd name="connsiteX0" fmla="*/ 2494229 w 3146079"/>
                <a:gd name="connsiteY0" fmla="*/ 3462950 h 3462950"/>
                <a:gd name="connsiteX1" fmla="*/ 2258839 w 3146079"/>
                <a:gd name="connsiteY1" fmla="*/ 3435790 h 3462950"/>
                <a:gd name="connsiteX2" fmla="*/ 0 w 3146079"/>
                <a:gd name="connsiteY2" fmla="*/ 0 h 3462950"/>
                <a:gd name="connsiteX3" fmla="*/ 1638677 w 3146079"/>
                <a:gd name="connsiteY3" fmla="*/ 0 h 3462950"/>
                <a:gd name="connsiteX4" fmla="*/ 3146079 w 3146079"/>
                <a:gd name="connsiteY4" fmla="*/ 2272420 h 3462950"/>
                <a:gd name="connsiteX5" fmla="*/ 2494229 w 3146079"/>
                <a:gd name="connsiteY5" fmla="*/ 3462950 h 346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079" h="3462950">
                  <a:moveTo>
                    <a:pt x="2494229" y="3462950"/>
                  </a:moveTo>
                  <a:lnTo>
                    <a:pt x="2258839" y="3435790"/>
                  </a:lnTo>
                  <a:lnTo>
                    <a:pt x="0" y="0"/>
                  </a:lnTo>
                  <a:lnTo>
                    <a:pt x="1638677" y="0"/>
                  </a:lnTo>
                  <a:lnTo>
                    <a:pt x="3146079" y="2272420"/>
                  </a:lnTo>
                  <a:lnTo>
                    <a:pt x="2494229" y="346295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userDrawn="1"/>
          </p:nvSpPr>
          <p:spPr>
            <a:xfrm>
              <a:off x="4103522" y="0"/>
              <a:ext cx="8088477" cy="6858180"/>
            </a:xfrm>
            <a:custGeom>
              <a:avLst/>
              <a:gdLst>
                <a:gd name="connsiteX0" fmla="*/ 0 w 3285995"/>
                <a:gd name="connsiteY0" fmla="*/ 0 h 6858000"/>
                <a:gd name="connsiteX1" fmla="*/ 3285995 w 3285995"/>
                <a:gd name="connsiteY1" fmla="*/ 0 h 6858000"/>
                <a:gd name="connsiteX2" fmla="*/ 3285995 w 3285995"/>
                <a:gd name="connsiteY2" fmla="*/ 6858000 h 6858000"/>
                <a:gd name="connsiteX3" fmla="*/ 0 w 3285995"/>
                <a:gd name="connsiteY3" fmla="*/ 6858000 h 6858000"/>
                <a:gd name="connsiteX4" fmla="*/ 0 w 3285995"/>
                <a:gd name="connsiteY4" fmla="*/ 0 h 6858000"/>
                <a:gd name="connsiteX0" fmla="*/ 1002975 w 4288970"/>
                <a:gd name="connsiteY0" fmla="*/ 0 h 6858000"/>
                <a:gd name="connsiteX1" fmla="*/ 4288970 w 4288970"/>
                <a:gd name="connsiteY1" fmla="*/ 0 h 6858000"/>
                <a:gd name="connsiteX2" fmla="*/ 4288970 w 4288970"/>
                <a:gd name="connsiteY2" fmla="*/ 6858000 h 6858000"/>
                <a:gd name="connsiteX3" fmla="*/ 1002975 w 4288970"/>
                <a:gd name="connsiteY3" fmla="*/ 6858000 h 6858000"/>
                <a:gd name="connsiteX4" fmla="*/ 0 w 4288970"/>
                <a:gd name="connsiteY4" fmla="*/ 1785257 h 6858000"/>
                <a:gd name="connsiteX5" fmla="*/ 1002975 w 4288970"/>
                <a:gd name="connsiteY5" fmla="*/ 0 h 6858000"/>
                <a:gd name="connsiteX0" fmla="*/ 1003302 w 4289297"/>
                <a:gd name="connsiteY0" fmla="*/ 0 h 6858000"/>
                <a:gd name="connsiteX1" fmla="*/ 4289297 w 4289297"/>
                <a:gd name="connsiteY1" fmla="*/ 0 h 6858000"/>
                <a:gd name="connsiteX2" fmla="*/ 4289297 w 4289297"/>
                <a:gd name="connsiteY2" fmla="*/ 6858000 h 6858000"/>
                <a:gd name="connsiteX3" fmla="*/ 1003302 w 4289297"/>
                <a:gd name="connsiteY3" fmla="*/ 6858000 h 6858000"/>
                <a:gd name="connsiteX4" fmla="*/ 327 w 4289297"/>
                <a:gd name="connsiteY4" fmla="*/ 1785257 h 6858000"/>
                <a:gd name="connsiteX5" fmla="*/ 1003302 w 4289297"/>
                <a:gd name="connsiteY5" fmla="*/ 0 h 6858000"/>
                <a:gd name="connsiteX0" fmla="*/ 1743394 w 5029389"/>
                <a:gd name="connsiteY0" fmla="*/ 0 h 6858000"/>
                <a:gd name="connsiteX1" fmla="*/ 5029389 w 5029389"/>
                <a:gd name="connsiteY1" fmla="*/ 0 h 6858000"/>
                <a:gd name="connsiteX2" fmla="*/ 5029389 w 5029389"/>
                <a:gd name="connsiteY2" fmla="*/ 6858000 h 6858000"/>
                <a:gd name="connsiteX3" fmla="*/ 1743394 w 5029389"/>
                <a:gd name="connsiteY3" fmla="*/ 6858000 h 6858000"/>
                <a:gd name="connsiteX4" fmla="*/ 190 w 5029389"/>
                <a:gd name="connsiteY4" fmla="*/ 3429000 h 6858000"/>
                <a:gd name="connsiteX5" fmla="*/ 1743394 w 5029389"/>
                <a:gd name="connsiteY5" fmla="*/ 0 h 6858000"/>
                <a:gd name="connsiteX0" fmla="*/ 1744150 w 5030145"/>
                <a:gd name="connsiteY0" fmla="*/ 0 h 6858000"/>
                <a:gd name="connsiteX1" fmla="*/ 5030145 w 5030145"/>
                <a:gd name="connsiteY1" fmla="*/ 0 h 6858000"/>
                <a:gd name="connsiteX2" fmla="*/ 5030145 w 5030145"/>
                <a:gd name="connsiteY2" fmla="*/ 6858000 h 6858000"/>
                <a:gd name="connsiteX3" fmla="*/ 1744150 w 5030145"/>
                <a:gd name="connsiteY3" fmla="*/ 6858000 h 6858000"/>
                <a:gd name="connsiteX4" fmla="*/ 946 w 5030145"/>
                <a:gd name="connsiteY4" fmla="*/ 3429000 h 6858000"/>
                <a:gd name="connsiteX5" fmla="*/ 1744150 w 5030145"/>
                <a:gd name="connsiteY5" fmla="*/ 0 h 6858000"/>
                <a:gd name="connsiteX0" fmla="*/ 1744150 w 5030145"/>
                <a:gd name="connsiteY0" fmla="*/ 0 h 6858180"/>
                <a:gd name="connsiteX1" fmla="*/ 5030145 w 5030145"/>
                <a:gd name="connsiteY1" fmla="*/ 0 h 6858180"/>
                <a:gd name="connsiteX2" fmla="*/ 5030145 w 5030145"/>
                <a:gd name="connsiteY2" fmla="*/ 6858000 h 6858180"/>
                <a:gd name="connsiteX3" fmla="*/ 1744150 w 5030145"/>
                <a:gd name="connsiteY3" fmla="*/ 6858000 h 6858180"/>
                <a:gd name="connsiteX4" fmla="*/ 946 w 5030145"/>
                <a:gd name="connsiteY4" fmla="*/ 3429000 h 6858180"/>
                <a:gd name="connsiteX5" fmla="*/ 1744150 w 5030145"/>
                <a:gd name="connsiteY5" fmla="*/ 0 h 685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0145" h="6858180">
                  <a:moveTo>
                    <a:pt x="1744150" y="0"/>
                  </a:moveTo>
                  <a:lnTo>
                    <a:pt x="5030145" y="0"/>
                  </a:lnTo>
                  <a:lnTo>
                    <a:pt x="5030145" y="6858000"/>
                  </a:lnTo>
                  <a:lnTo>
                    <a:pt x="1744150" y="6858000"/>
                  </a:lnTo>
                  <a:cubicBezTo>
                    <a:pt x="1754538" y="6887029"/>
                    <a:pt x="-20329" y="3410857"/>
                    <a:pt x="946" y="3429000"/>
                  </a:cubicBezTo>
                  <a:cubicBezTo>
                    <a:pt x="-38472" y="3418114"/>
                    <a:pt x="1163082" y="1143000"/>
                    <a:pt x="17441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Chevron 12"/>
            <p:cNvSpPr/>
            <p:nvPr userDrawn="1"/>
          </p:nvSpPr>
          <p:spPr>
            <a:xfrm flipH="1">
              <a:off x="3035395" y="-1"/>
              <a:ext cx="3951026" cy="6858000"/>
            </a:xfrm>
            <a:prstGeom prst="chevron">
              <a:avLst>
                <a:gd name="adj" fmla="val 58700"/>
              </a:avLst>
            </a:prstGeom>
            <a:solidFill>
              <a:srgbClr val="16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1" name="Rectangle 10"/>
            <p:cNvSpPr/>
            <p:nvPr userDrawn="1"/>
          </p:nvSpPr>
          <p:spPr>
            <a:xfrm>
              <a:off x="4898136" y="4420772"/>
              <a:ext cx="6748174" cy="173980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 name="Title 1"/>
          <p:cNvSpPr>
            <a:spLocks noGrp="1"/>
          </p:cNvSpPr>
          <p:nvPr>
            <p:ph type="ctrTitle" hasCustomPrompt="1"/>
          </p:nvPr>
        </p:nvSpPr>
        <p:spPr>
          <a:xfrm>
            <a:off x="4855098" y="2259651"/>
            <a:ext cx="6759363" cy="1862898"/>
          </a:xfrm>
        </p:spPr>
        <p:txBody>
          <a:bodyPr anchor="b">
            <a:normAutofit/>
          </a:bodyPr>
          <a:lstStyle>
            <a:lvl1pPr algn="l">
              <a:defRPr sz="2800" b="0" cap="all" baseline="0">
                <a:solidFill>
                  <a:schemeClr val="bg1"/>
                </a:solidFill>
              </a:defRPr>
            </a:lvl1pPr>
          </a:lstStyle>
          <a:p>
            <a:r>
              <a:rPr lang="en-US" dirty="0"/>
              <a:t>Executive case study template – to be used only for digital intelligence case studies with x factor multiplier</a:t>
            </a:r>
          </a:p>
        </p:txBody>
      </p:sp>
      <p:sp>
        <p:nvSpPr>
          <p:cNvPr id="5" name="Text Placeholder 4"/>
          <p:cNvSpPr>
            <a:spLocks noGrp="1"/>
          </p:cNvSpPr>
          <p:nvPr>
            <p:ph type="body" sz="quarter" idx="10" hasCustomPrompt="1"/>
          </p:nvPr>
        </p:nvSpPr>
        <p:spPr>
          <a:xfrm>
            <a:off x="5209983" y="4718995"/>
            <a:ext cx="6266511" cy="293687"/>
          </a:xfrm>
        </p:spPr>
        <p:txBody>
          <a:bodyPr>
            <a:normAutofit/>
          </a:bodyPr>
          <a:lstStyle>
            <a:lvl1pPr marL="0" indent="0">
              <a:buNone/>
              <a:defRPr sz="1200" b="1">
                <a:solidFill>
                  <a:schemeClr val="accent3"/>
                </a:solidFill>
              </a:defRPr>
            </a:lvl1pPr>
          </a:lstStyle>
          <a:p>
            <a:pPr lvl="0"/>
            <a:r>
              <a:rPr lang="en-US" dirty="0"/>
              <a:t>Click to edit Subtitle</a:t>
            </a:r>
          </a:p>
        </p:txBody>
      </p:sp>
      <p:sp>
        <p:nvSpPr>
          <p:cNvPr id="7" name="Text Placeholder 6"/>
          <p:cNvSpPr>
            <a:spLocks noGrp="1"/>
          </p:cNvSpPr>
          <p:nvPr>
            <p:ph type="body" sz="quarter" idx="11" hasCustomPrompt="1"/>
          </p:nvPr>
        </p:nvSpPr>
        <p:spPr>
          <a:xfrm>
            <a:off x="5209983" y="5012683"/>
            <a:ext cx="2057837" cy="1147893"/>
          </a:xfrm>
        </p:spPr>
        <p:txBody>
          <a:bodyPr/>
          <a:lstStyle>
            <a:lvl1pPr marL="0" indent="0">
              <a:buNone/>
              <a:defRPr sz="2800" b="1">
                <a:solidFill>
                  <a:schemeClr val="accent4"/>
                </a:solidFill>
              </a:defRPr>
            </a:lvl1pPr>
            <a:lvl2pPr marL="6350" indent="0">
              <a:buNone/>
              <a:tabLst/>
              <a:defRPr sz="1200">
                <a:solidFill>
                  <a:schemeClr val="accent4"/>
                </a:solidFill>
              </a:defRPr>
            </a:lvl2pPr>
          </a:lstStyle>
          <a:p>
            <a:pPr lvl="0"/>
            <a:r>
              <a:rPr lang="en-US" dirty="0"/>
              <a:t>edit Stat</a:t>
            </a:r>
          </a:p>
          <a:p>
            <a:pPr lvl="1"/>
            <a:r>
              <a:rPr lang="en-US" dirty="0"/>
              <a:t>Second level</a:t>
            </a:r>
          </a:p>
        </p:txBody>
      </p:sp>
      <p:sp>
        <p:nvSpPr>
          <p:cNvPr id="16" name="Text Placeholder 6"/>
          <p:cNvSpPr>
            <a:spLocks noGrp="1"/>
          </p:cNvSpPr>
          <p:nvPr>
            <p:ph type="body" sz="quarter" idx="12" hasCustomPrompt="1"/>
          </p:nvPr>
        </p:nvSpPr>
        <p:spPr>
          <a:xfrm>
            <a:off x="7405787" y="5012683"/>
            <a:ext cx="2025988" cy="1147893"/>
          </a:xfrm>
        </p:spPr>
        <p:txBody>
          <a:bodyPr/>
          <a:lstStyle>
            <a:lvl1pPr marL="0" indent="0">
              <a:buNone/>
              <a:defRPr sz="2800" b="1">
                <a:solidFill>
                  <a:schemeClr val="accent3"/>
                </a:solidFill>
              </a:defRPr>
            </a:lvl1pPr>
            <a:lvl2pPr marL="6350" indent="0">
              <a:buNone/>
              <a:tabLst/>
              <a:defRPr sz="1200">
                <a:solidFill>
                  <a:schemeClr val="accent4"/>
                </a:solidFill>
              </a:defRPr>
            </a:lvl2pPr>
          </a:lstStyle>
          <a:p>
            <a:pPr lvl="0"/>
            <a:r>
              <a:rPr lang="en-US" dirty="0"/>
              <a:t>edit Stat</a:t>
            </a:r>
          </a:p>
          <a:p>
            <a:pPr lvl="1"/>
            <a:r>
              <a:rPr lang="en-US" dirty="0"/>
              <a:t>Second level</a:t>
            </a:r>
          </a:p>
        </p:txBody>
      </p:sp>
      <p:sp>
        <p:nvSpPr>
          <p:cNvPr id="18" name="Text Placeholder 6"/>
          <p:cNvSpPr>
            <a:spLocks noGrp="1"/>
          </p:cNvSpPr>
          <p:nvPr>
            <p:ph type="body" sz="quarter" idx="13" hasCustomPrompt="1"/>
          </p:nvPr>
        </p:nvSpPr>
        <p:spPr>
          <a:xfrm>
            <a:off x="9601591" y="5012683"/>
            <a:ext cx="2012870" cy="1147893"/>
          </a:xfrm>
        </p:spPr>
        <p:txBody>
          <a:bodyPr/>
          <a:lstStyle>
            <a:lvl1pPr marL="0" indent="0">
              <a:buNone/>
              <a:defRPr sz="2800" b="1">
                <a:solidFill>
                  <a:schemeClr val="accent4"/>
                </a:solidFill>
              </a:defRPr>
            </a:lvl1pPr>
            <a:lvl2pPr marL="6350" indent="0">
              <a:buNone/>
              <a:tabLst/>
              <a:defRPr sz="1200">
                <a:solidFill>
                  <a:schemeClr val="accent4"/>
                </a:solidFill>
              </a:defRPr>
            </a:lvl2pPr>
          </a:lstStyle>
          <a:p>
            <a:pPr lvl="0"/>
            <a:r>
              <a:rPr lang="en-US" dirty="0"/>
              <a:t>edit Stat</a:t>
            </a:r>
          </a:p>
          <a:p>
            <a:pPr lvl="1"/>
            <a:r>
              <a:rPr lang="en-US" dirty="0"/>
              <a:t>Second level</a:t>
            </a:r>
          </a:p>
        </p:txBody>
      </p:sp>
      <p:sp>
        <p:nvSpPr>
          <p:cNvPr id="25" name="TextBox 24"/>
          <p:cNvSpPr txBox="1"/>
          <p:nvPr userDrawn="1"/>
        </p:nvSpPr>
        <p:spPr>
          <a:xfrm>
            <a:off x="722313" y="604657"/>
            <a:ext cx="3395581" cy="184666"/>
          </a:xfrm>
          <a:prstGeom prst="rect">
            <a:avLst/>
          </a:prstGeom>
          <a:noFill/>
        </p:spPr>
        <p:txBody>
          <a:bodyPr wrap="square" lIns="0" tIns="0" rIns="0" bIns="0" rtlCol="0">
            <a:spAutoFit/>
          </a:bodyPr>
          <a:lstStyle/>
          <a:p>
            <a:pPr>
              <a:spcBef>
                <a:spcPts val="1000"/>
              </a:spcBef>
              <a:buClr>
                <a:srgbClr val="FF6503"/>
              </a:buClr>
              <a:buFont typeface="Arial"/>
              <a:buNone/>
              <a:defRPr/>
            </a:pPr>
            <a:r>
              <a:rPr lang="en-US" sz="1200" b="1" cap="all" dirty="0">
                <a:solidFill>
                  <a:srgbClr val="FFFFFF"/>
                </a:solidFill>
              </a:rPr>
              <a:t>Case Study</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17362" y="1100066"/>
            <a:ext cx="340582" cy="480220"/>
          </a:xfrm>
          <a:prstGeom prst="rect">
            <a:avLst/>
          </a:prstGeom>
        </p:spPr>
      </p:pic>
      <p:sp>
        <p:nvSpPr>
          <p:cNvPr id="6" name="Text Placeholder 5"/>
          <p:cNvSpPr>
            <a:spLocks noGrp="1"/>
          </p:cNvSpPr>
          <p:nvPr>
            <p:ph type="body" sz="quarter" idx="14"/>
          </p:nvPr>
        </p:nvSpPr>
        <p:spPr>
          <a:xfrm>
            <a:off x="497876" y="1029748"/>
            <a:ext cx="5343525" cy="544512"/>
          </a:xfrm>
        </p:spPr>
        <p:txBody>
          <a:bodyPr anchor="ctr">
            <a:normAutofit/>
          </a:bodyPr>
          <a:lstStyle>
            <a:lvl1pPr marL="0" indent="0" algn="r">
              <a:buNone/>
              <a:defRPr sz="1600" b="1" cap="all" baseline="0">
                <a:solidFill>
                  <a:schemeClr val="bg1"/>
                </a:solidFill>
              </a:defRPr>
            </a:lvl1pPr>
          </a:lstStyle>
          <a:p>
            <a:pPr lvl="0"/>
            <a:r>
              <a:rPr lang="en-US" dirty="0"/>
              <a:t>Click to edit Master text styles</a:t>
            </a:r>
          </a:p>
        </p:txBody>
      </p:sp>
      <p:sp>
        <p:nvSpPr>
          <p:cNvPr id="23" name="Text Placeholder 5"/>
          <p:cNvSpPr>
            <a:spLocks noGrp="1"/>
          </p:cNvSpPr>
          <p:nvPr>
            <p:ph type="body" sz="quarter" idx="15"/>
          </p:nvPr>
        </p:nvSpPr>
        <p:spPr>
          <a:xfrm>
            <a:off x="6333859" y="1029748"/>
            <a:ext cx="5343525" cy="544512"/>
          </a:xfrm>
        </p:spPr>
        <p:txBody>
          <a:bodyPr anchor="ctr">
            <a:normAutofit/>
          </a:bodyPr>
          <a:lstStyle>
            <a:lvl1pPr marL="0" indent="0" algn="l">
              <a:buNone/>
              <a:defRPr sz="1600" b="1"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017793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2">
    <p:bg>
      <p:bgPr>
        <a:solidFill>
          <a:srgbClr val="E3E3E3"/>
        </a:solidFill>
        <a:effectLst/>
      </p:bgPr>
    </p:bg>
    <p:spTree>
      <p:nvGrpSpPr>
        <p:cNvPr id="1" name=""/>
        <p:cNvGrpSpPr/>
        <p:nvPr/>
      </p:nvGrpSpPr>
      <p:grpSpPr>
        <a:xfrm>
          <a:off x="0" y="0"/>
          <a:ext cx="0" cy="0"/>
          <a:chOff x="0" y="0"/>
          <a:chExt cx="0" cy="0"/>
        </a:xfrm>
      </p:grpSpPr>
      <p:sp>
        <p:nvSpPr>
          <p:cNvPr id="15"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3">
    <p:bg>
      <p:bgPr>
        <a:solidFill>
          <a:schemeClr val="bg1"/>
        </a:solidFill>
        <a:effectLst/>
      </p:bgPr>
    </p:bg>
    <p:spTree>
      <p:nvGrpSpPr>
        <p:cNvPr id="1" name=""/>
        <p:cNvGrpSpPr/>
        <p:nvPr/>
      </p:nvGrpSpPr>
      <p:grpSpPr>
        <a:xfrm>
          <a:off x="0" y="0"/>
          <a:ext cx="0" cy="0"/>
          <a:chOff x="0" y="0"/>
          <a:chExt cx="0" cy="0"/>
        </a:xfrm>
      </p:grpSpPr>
      <p:sp>
        <p:nvSpPr>
          <p:cNvPr id="15"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ature">
    <p:bg>
      <p:bgPr>
        <a:solidFill>
          <a:schemeClr val="accent4"/>
        </a:solidFill>
        <a:effectLst/>
      </p:bgPr>
    </p:bg>
    <p:spTree>
      <p:nvGrpSpPr>
        <p:cNvPr id="1" name=""/>
        <p:cNvGrpSpPr/>
        <p:nvPr/>
      </p:nvGrpSpPr>
      <p:grpSpPr>
        <a:xfrm>
          <a:off x="0" y="0"/>
          <a:ext cx="0" cy="0"/>
          <a:chOff x="0" y="0"/>
          <a:chExt cx="0" cy="0"/>
        </a:xfrm>
      </p:grpSpPr>
      <p:sp>
        <p:nvSpPr>
          <p:cNvPr id="8" name="Rectangle 7"/>
          <p:cNvSpPr/>
          <p:nvPr userDrawn="1"/>
        </p:nvSpPr>
        <p:spPr>
          <a:xfrm>
            <a:off x="-12700" y="0"/>
            <a:ext cx="67691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7"/>
          <p:cNvSpPr/>
          <p:nvPr userDrawn="1"/>
        </p:nvSpPr>
        <p:spPr>
          <a:xfrm>
            <a:off x="-26555" y="0"/>
            <a:ext cx="5051137"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 name="connsiteX0" fmla="*/ 2302350 w 8394700"/>
              <a:gd name="connsiteY0" fmla="*/ 775855 h 6858000"/>
              <a:gd name="connsiteX1" fmla="*/ 8394700 w 8394700"/>
              <a:gd name="connsiteY1" fmla="*/ 0 h 6858000"/>
              <a:gd name="connsiteX2" fmla="*/ 2710556 w 8394700"/>
              <a:gd name="connsiteY2" fmla="*/ 6858000 h 6858000"/>
              <a:gd name="connsiteX3" fmla="*/ 0 w 8394700"/>
              <a:gd name="connsiteY3" fmla="*/ 6858000 h 6858000"/>
              <a:gd name="connsiteX4" fmla="*/ 2302350 w 8394700"/>
              <a:gd name="connsiteY4" fmla="*/ 775855 h 6858000"/>
              <a:gd name="connsiteX0" fmla="*/ 2164897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2164897 w 8394700"/>
              <a:gd name="connsiteY4" fmla="*/ 0 h 6858000"/>
              <a:gd name="connsiteX0" fmla="*/ 0 w 6229803"/>
              <a:gd name="connsiteY0" fmla="*/ 0 h 6858000"/>
              <a:gd name="connsiteX1" fmla="*/ 6229803 w 6229803"/>
              <a:gd name="connsiteY1" fmla="*/ 0 h 6858000"/>
              <a:gd name="connsiteX2" fmla="*/ 545659 w 6229803"/>
              <a:gd name="connsiteY2" fmla="*/ 6858000 h 6858000"/>
              <a:gd name="connsiteX3" fmla="*/ 292088 w 6229803"/>
              <a:gd name="connsiteY3" fmla="*/ 6733310 h 6858000"/>
              <a:gd name="connsiteX4" fmla="*/ 0 w 6229803"/>
              <a:gd name="connsiteY4" fmla="*/ 0 h 6858000"/>
              <a:gd name="connsiteX0" fmla="*/ 34365 w 6264168"/>
              <a:gd name="connsiteY0" fmla="*/ 0 h 6858000"/>
              <a:gd name="connsiteX1" fmla="*/ 6264168 w 6264168"/>
              <a:gd name="connsiteY1" fmla="*/ 0 h 6858000"/>
              <a:gd name="connsiteX2" fmla="*/ 580024 w 6264168"/>
              <a:gd name="connsiteY2" fmla="*/ 6858000 h 6858000"/>
              <a:gd name="connsiteX3" fmla="*/ 0 w 6264168"/>
              <a:gd name="connsiteY3" fmla="*/ 6844146 h 6858000"/>
              <a:gd name="connsiteX4" fmla="*/ 34365 w 626416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4168" h="6858000">
                <a:moveTo>
                  <a:pt x="34365" y="0"/>
                </a:moveTo>
                <a:lnTo>
                  <a:pt x="6264168" y="0"/>
                </a:lnTo>
                <a:lnTo>
                  <a:pt x="580024" y="6858000"/>
                </a:lnTo>
                <a:lnTo>
                  <a:pt x="0" y="6844146"/>
                </a:lnTo>
                <a:lnTo>
                  <a:pt x="3436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0"/>
          </p:nvPr>
        </p:nvSpPr>
        <p:spPr>
          <a:xfrm>
            <a:off x="6202362" y="2979161"/>
            <a:ext cx="5380037" cy="3421640"/>
          </a:xfrm>
        </p:spPr>
        <p:txBody>
          <a:bodyPr/>
          <a:lstStyle>
            <a:lvl1pP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eatur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17125"/>
            <a:ext cx="10972800" cy="4386147"/>
          </a:xfrm>
        </p:spPr>
        <p:txBody>
          <a:bodyPr>
            <a:normAutofit/>
          </a:bodyPr>
          <a:lstStyle>
            <a:lvl1pPr>
              <a:defRPr sz="6000">
                <a:solidFill>
                  <a:schemeClr val="bg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3180" y="61446"/>
            <a:ext cx="914400" cy="613410"/>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and Title ONLY">
    <p:bg>
      <p:bgPr>
        <a:solidFill>
          <a:schemeClr val="bg1"/>
        </a:solidFill>
        <a:effectLst/>
      </p:bgPr>
    </p:bg>
    <p:spTree>
      <p:nvGrpSpPr>
        <p:cNvPr id="1" name=""/>
        <p:cNvGrpSpPr/>
        <p:nvPr/>
      </p:nvGrpSpPr>
      <p:grpSpPr>
        <a:xfrm>
          <a:off x="0" y="0"/>
          <a:ext cx="0" cy="0"/>
          <a:chOff x="0" y="0"/>
          <a:chExt cx="0" cy="0"/>
        </a:xfrm>
      </p:grpSpPr>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ext uri="{BB962C8B-B14F-4D97-AF65-F5344CB8AC3E}">
        <p14:creationId xmlns:p14="http://schemas.microsoft.com/office/powerpoint/2010/main" val="563065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grpSp>
        <p:nvGrpSpPr>
          <p:cNvPr id="15" name="Group 14"/>
          <p:cNvGrpSpPr/>
          <p:nvPr userDrawn="1"/>
        </p:nvGrpSpPr>
        <p:grpSpPr>
          <a:xfrm>
            <a:off x="6260951" y="6558701"/>
            <a:ext cx="5931049" cy="299299"/>
            <a:chOff x="6260951" y="6558701"/>
            <a:chExt cx="5931049" cy="299299"/>
          </a:xfrm>
        </p:grpSpPr>
        <p:sp>
          <p:nvSpPr>
            <p:cNvPr id="16"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a:off x="8799513" y="6615920"/>
              <a:ext cx="2703555" cy="162839"/>
              <a:chOff x="8799513" y="6615920"/>
              <a:chExt cx="2703555" cy="162839"/>
            </a:xfrm>
          </p:grpSpPr>
          <p:cxnSp>
            <p:nvCxnSpPr>
              <p:cNvPr id="18" name="Straight Connector 17"/>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21" name="TextBox 20"/>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2" name="TextBox 21"/>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ext uri="{BB962C8B-B14F-4D97-AF65-F5344CB8AC3E}">
        <p14:creationId xmlns:p14="http://schemas.microsoft.com/office/powerpoint/2010/main" val="1392806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0"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599" y="2057399"/>
            <a:ext cx="3490913" cy="2506437"/>
          </a:xfrm>
        </p:spPr>
        <p:txBody>
          <a:bodyPr/>
          <a:lstStyle>
            <a:lvl1pPr marL="0" indent="0">
              <a:spcAft>
                <a:spcPts val="1800"/>
              </a:spcAft>
              <a:buNone/>
              <a:defRPr sz="2000" b="1">
                <a:solidFill>
                  <a:schemeClr val="accent3"/>
                </a:solidFill>
              </a:defRPr>
            </a:lvl1pPr>
            <a:lvl2pPr marL="0" indent="0">
              <a:lnSpc>
                <a:spcPct val="110000"/>
              </a:lnSpc>
              <a:spcBef>
                <a:spcPts val="0"/>
              </a:spcBef>
              <a:buNone/>
              <a:tabLst/>
              <a:defRPr sz="1100">
                <a:solidFill>
                  <a:schemeClr val="bg1"/>
                </a:solidFill>
              </a:defRPr>
            </a:lvl2pPr>
            <a:lvl3pPr marL="292100" indent="-138113">
              <a:lnSpc>
                <a:spcPct val="110000"/>
              </a:lnSpc>
              <a:spcBef>
                <a:spcPts val="0"/>
              </a:spcBef>
              <a:tabLst/>
              <a:defRPr sz="1100">
                <a:solidFill>
                  <a:schemeClr val="bg1"/>
                </a:solidFill>
              </a:defRPr>
            </a:lvl3pPr>
            <a:lvl4pPr marL="292100" indent="-138113">
              <a:lnSpc>
                <a:spcPct val="110000"/>
              </a:lnSpc>
              <a:spcBef>
                <a:spcPts val="0"/>
              </a:spcBef>
              <a:tabLst/>
              <a:defRPr sz="1100">
                <a:solidFill>
                  <a:schemeClr val="bg1"/>
                </a:solidFill>
              </a:defRPr>
            </a:lvl4pPr>
            <a:lvl5pPr marL="292100" indent="-138113">
              <a:lnSpc>
                <a:spcPct val="110000"/>
              </a:lnSpc>
              <a:spcBef>
                <a:spcPts val="0"/>
              </a:spcBef>
              <a:tabLst/>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16" name="Content Placeholder 2"/>
          <p:cNvSpPr>
            <a:spLocks noGrp="1"/>
          </p:cNvSpPr>
          <p:nvPr>
            <p:ph idx="14"/>
          </p:nvPr>
        </p:nvSpPr>
        <p:spPr>
          <a:xfrm>
            <a:off x="4318000" y="2057399"/>
            <a:ext cx="3490913" cy="2506437"/>
          </a:xfrm>
        </p:spPr>
        <p:txBody>
          <a:bodyPr/>
          <a:lstStyle>
            <a:lvl1pPr marL="0" indent="0">
              <a:spcAft>
                <a:spcPts val="1800"/>
              </a:spcAft>
              <a:buNone/>
              <a:defRPr sz="2000" b="1">
                <a:solidFill>
                  <a:schemeClr val="accent3"/>
                </a:solidFill>
              </a:defRPr>
            </a:lvl1pPr>
            <a:lvl2pPr marL="0" indent="0">
              <a:lnSpc>
                <a:spcPct val="110000"/>
              </a:lnSpc>
              <a:spcBef>
                <a:spcPts val="0"/>
              </a:spcBef>
              <a:buNone/>
              <a:tabLst/>
              <a:defRPr sz="1100">
                <a:solidFill>
                  <a:schemeClr val="bg1"/>
                </a:solidFill>
              </a:defRPr>
            </a:lvl2pPr>
            <a:lvl3pPr marL="292100" indent="-138113">
              <a:lnSpc>
                <a:spcPct val="110000"/>
              </a:lnSpc>
              <a:spcBef>
                <a:spcPts val="0"/>
              </a:spcBef>
              <a:tabLst/>
              <a:defRPr sz="1100">
                <a:solidFill>
                  <a:schemeClr val="bg1"/>
                </a:solidFill>
              </a:defRPr>
            </a:lvl3pPr>
            <a:lvl4pPr marL="292100" indent="-138113">
              <a:lnSpc>
                <a:spcPct val="110000"/>
              </a:lnSpc>
              <a:spcBef>
                <a:spcPts val="0"/>
              </a:spcBef>
              <a:tabLst/>
              <a:defRPr sz="1100">
                <a:solidFill>
                  <a:schemeClr val="bg1"/>
                </a:solidFill>
              </a:defRPr>
            </a:lvl4pPr>
            <a:lvl5pPr marL="292100" indent="-138113">
              <a:lnSpc>
                <a:spcPct val="110000"/>
              </a:lnSpc>
              <a:spcBef>
                <a:spcPts val="0"/>
              </a:spcBef>
              <a:tabLst/>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Box 16"/>
          <p:cNvSpPr txBox="1"/>
          <p:nvPr userDrawn="1"/>
        </p:nvSpPr>
        <p:spPr>
          <a:xfrm>
            <a:off x="609600" y="4735286"/>
            <a:ext cx="6770914" cy="30777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bg1"/>
                </a:solidFill>
                <a:effectLst/>
                <a:latin typeface="+mn-lt"/>
                <a:ea typeface="+mn-ea"/>
                <a:cs typeface="+mn-cs"/>
              </a:rPr>
              <a:t>© 2</a:t>
            </a:r>
            <a:r>
              <a:rPr lang="en-US" sz="1000" kern="1200" spc="-50" baseline="0" dirty="0">
                <a:solidFill>
                  <a:schemeClr val="bg1"/>
                </a:solidFill>
                <a:effectLst/>
                <a:latin typeface="+mn-lt"/>
                <a:ea typeface="+mn-ea"/>
                <a:cs typeface="+mn-cs"/>
              </a:rPr>
              <a:t>01</a:t>
            </a:r>
            <a:r>
              <a:rPr lang="en-US" sz="1000" kern="1200" dirty="0">
                <a:solidFill>
                  <a:schemeClr val="bg1"/>
                </a:solidFill>
                <a:effectLst/>
                <a:latin typeface="+mn-lt"/>
                <a:ea typeface="+mn-ea"/>
                <a:cs typeface="+mn-cs"/>
              </a:rPr>
              <a:t>8 </a:t>
            </a:r>
            <a:r>
              <a:rPr lang="en-US" sz="1000" kern="1200" dirty="0" err="1">
                <a:solidFill>
                  <a:schemeClr val="bg1"/>
                </a:solidFill>
                <a:effectLst/>
                <a:latin typeface="+mn-lt"/>
                <a:ea typeface="+mn-ea"/>
                <a:cs typeface="+mn-cs"/>
              </a:rPr>
              <a:t>ExlService</a:t>
            </a:r>
            <a:r>
              <a:rPr lang="en-US" sz="1000" kern="1200" dirty="0">
                <a:solidFill>
                  <a:schemeClr val="bg1"/>
                </a:solidFill>
                <a:effectLst/>
                <a:latin typeface="+mn-lt"/>
                <a:ea typeface="+mn-ea"/>
                <a:cs typeface="+mn-cs"/>
              </a:rPr>
              <a:t> Holdings, Inc.  All rights reserved. For more information go to </a:t>
            </a:r>
            <a:r>
              <a:rPr lang="en-US" sz="1000" kern="1200" dirty="0" err="1">
                <a:solidFill>
                  <a:schemeClr val="bg1"/>
                </a:solidFill>
                <a:effectLst/>
                <a:latin typeface="+mn-lt"/>
                <a:ea typeface="+mn-ea"/>
                <a:cs typeface="+mn-cs"/>
              </a:rPr>
              <a:t>www.exlservice.com</a:t>
            </a:r>
            <a:r>
              <a:rPr lang="en-US" sz="1000" kern="1200" dirty="0">
                <a:solidFill>
                  <a:schemeClr val="bg1"/>
                </a:solidFill>
                <a:effectLst/>
                <a:latin typeface="+mn-lt"/>
                <a:ea typeface="+mn-ea"/>
                <a:cs typeface="+mn-cs"/>
              </a:rPr>
              <a:t>/legal-disclaimer</a:t>
            </a:r>
          </a:p>
          <a:p>
            <a:endParaRPr lang="en-US" sz="1000" dirty="0">
              <a:solidFill>
                <a:schemeClr val="bg1"/>
              </a:solidFill>
            </a:endParaRPr>
          </a:p>
        </p:txBody>
      </p:sp>
      <p:sp>
        <p:nvSpPr>
          <p:cNvPr id="18" name="TextBox 17"/>
          <p:cNvSpPr txBox="1"/>
          <p:nvPr userDrawn="1"/>
        </p:nvSpPr>
        <p:spPr>
          <a:xfrm>
            <a:off x="609600" y="5225144"/>
            <a:ext cx="5995307" cy="807913"/>
          </a:xfrm>
          <a:prstGeom prst="rect">
            <a:avLst/>
          </a:prstGeom>
          <a:noFill/>
        </p:spPr>
        <p:txBody>
          <a:bodyPr wrap="square" lIns="0" tIns="0" rIns="0" bIns="0" rtlCol="0">
            <a:spAutoFit/>
          </a:bodyPr>
          <a:lstStyle/>
          <a:p>
            <a:r>
              <a:rPr lang="en-US" sz="750" kern="1200" dirty="0">
                <a:solidFill>
                  <a:schemeClr val="bg2"/>
                </a:solidFill>
                <a:effectLst/>
                <a:latin typeface="+mn-lt"/>
                <a:ea typeface="+mn-ea"/>
                <a:cs typeface="+mn-cs"/>
              </a:rPr>
              <a:t>EXL (NASDAQ: EXLS) is a leading operations management and analytics company that designs and enables agile, customer-centric operating models to help clients improve their revenue growth and profitability. Our delivery model provides market-leading business outcomes using EXL’s proprietary Business </a:t>
            </a:r>
            <a:r>
              <a:rPr lang="en-US" sz="750" kern="1200" dirty="0" err="1">
                <a:solidFill>
                  <a:schemeClr val="bg2"/>
                </a:solidFill>
                <a:effectLst/>
                <a:latin typeface="+mn-lt"/>
                <a:ea typeface="+mn-ea"/>
                <a:cs typeface="+mn-cs"/>
              </a:rPr>
              <a:t>EXLerator</a:t>
            </a:r>
            <a:r>
              <a:rPr lang="en-US" sz="750" kern="1200" dirty="0">
                <a:solidFill>
                  <a:schemeClr val="bg2"/>
                </a:solidFill>
                <a:effectLst/>
                <a:latin typeface="+mn-lt"/>
                <a:ea typeface="+mn-ea"/>
                <a:cs typeface="+mn-cs"/>
              </a:rPr>
              <a:t> Framework</a:t>
            </a:r>
            <a:r>
              <a:rPr lang="en-US" sz="750" kern="1200" baseline="30000" dirty="0">
                <a:solidFill>
                  <a:schemeClr val="bg2"/>
                </a:solidFill>
                <a:effectLst/>
                <a:latin typeface="+mn-lt"/>
                <a:ea typeface="+mn-ea"/>
                <a:cs typeface="+mn-cs"/>
              </a:rPr>
              <a:t>®</a:t>
            </a:r>
            <a:r>
              <a:rPr lang="en-US" sz="750" kern="1200" dirty="0">
                <a:solidFill>
                  <a:schemeClr val="bg2"/>
                </a:solidFill>
                <a:effectLst/>
                <a:latin typeface="+mn-lt"/>
                <a:ea typeface="+mn-ea"/>
                <a:cs typeface="+mn-cs"/>
              </a:rPr>
              <a:t>, cutting-edge analytics, digital transformation and domain expertise. At EXL, we look deeper to help companies improve global operations, enhance data-driven insights, increase customer satisfaction, and manage risk and compliance. EXL serves the insurance, healthcare, banking and financial services, utilities, travel, transportation and logistics industries. Headquartered in New York, New York, EXL has more than 2</a:t>
            </a:r>
            <a:r>
              <a:rPr lang="en-US" sz="750" kern="1200" spc="-150" dirty="0">
                <a:solidFill>
                  <a:schemeClr val="bg2"/>
                </a:solidFill>
                <a:effectLst/>
                <a:latin typeface="+mn-lt"/>
                <a:ea typeface="+mn-ea"/>
                <a:cs typeface="+mn-cs"/>
              </a:rPr>
              <a:t>7</a:t>
            </a:r>
            <a:r>
              <a:rPr lang="en-US" sz="750" kern="1200" dirty="0">
                <a:solidFill>
                  <a:schemeClr val="bg2"/>
                </a:solidFill>
                <a:effectLst/>
                <a:latin typeface="+mn-lt"/>
                <a:ea typeface="+mn-ea"/>
                <a:cs typeface="+mn-cs"/>
              </a:rPr>
              <a:t>,000 professionals in locations throughout the United States, Europe, Asia (primarily India and Philippines), South America, Australia and South Africa. </a:t>
            </a:r>
          </a:p>
        </p:txBody>
      </p:sp>
      <p:sp>
        <p:nvSpPr>
          <p:cNvPr id="19" name="Rectangle 18"/>
          <p:cNvSpPr/>
          <p:nvPr userDrawn="1"/>
        </p:nvSpPr>
        <p:spPr>
          <a:xfrm>
            <a:off x="8852759" y="3581711"/>
            <a:ext cx="2729641" cy="2108269"/>
          </a:xfrm>
          <a:prstGeom prst="rect">
            <a:avLst/>
          </a:prstGeom>
        </p:spPr>
        <p:txBody>
          <a:bodyPr wrap="square">
            <a:spAutoFit/>
          </a:bodyPr>
          <a:lstStyle/>
          <a:p>
            <a:pPr>
              <a:spcAft>
                <a:spcPts val="1200"/>
              </a:spcAft>
            </a:pPr>
            <a:r>
              <a:rPr lang="en-US" sz="2300" b="1" dirty="0" err="1">
                <a:solidFill>
                  <a:srgbClr val="123D71"/>
                </a:solidFill>
                <a:effectLst/>
                <a:latin typeface="Arial" charset="0"/>
              </a:rPr>
              <a:t>EXLservice.com</a:t>
            </a:r>
            <a:endParaRPr lang="en-US" sz="2300" dirty="0">
              <a:solidFill>
                <a:srgbClr val="123D71"/>
              </a:solidFill>
              <a:effectLst/>
              <a:latin typeface="Arial" charset="0"/>
            </a:endParaRPr>
          </a:p>
          <a:p>
            <a:pPr>
              <a:spcAft>
                <a:spcPts val="1200"/>
              </a:spcAft>
            </a:pPr>
            <a:r>
              <a:rPr lang="en-US" sz="1500" b="1" dirty="0">
                <a:solidFill>
                  <a:srgbClr val="FF7C00"/>
                </a:solidFill>
                <a:effectLst/>
                <a:latin typeface="Arial" charset="0"/>
              </a:rPr>
              <a:t>GLOBAL HEADQUARTERS</a:t>
            </a:r>
            <a:endParaRPr lang="en-US" sz="1500" dirty="0">
              <a:solidFill>
                <a:srgbClr val="FF7C00"/>
              </a:solidFill>
              <a:effectLst/>
              <a:latin typeface="Arial" charset="0"/>
            </a:endParaRPr>
          </a:p>
          <a:p>
            <a:r>
              <a:rPr lang="en-US" sz="1100" dirty="0">
                <a:solidFill>
                  <a:srgbClr val="123D71"/>
                </a:solidFill>
                <a:effectLst/>
                <a:latin typeface="Arial" charset="0"/>
              </a:rPr>
              <a:t>280 Park Avenue, 38th Floor</a:t>
            </a:r>
          </a:p>
          <a:p>
            <a:r>
              <a:rPr lang="en-US" sz="1100" dirty="0">
                <a:solidFill>
                  <a:srgbClr val="123D71"/>
                </a:solidFill>
                <a:effectLst/>
                <a:latin typeface="Arial" charset="0"/>
              </a:rPr>
              <a:t>New York, New York 10017</a:t>
            </a:r>
          </a:p>
          <a:p>
            <a:pPr>
              <a:spcAft>
                <a:spcPts val="1200"/>
              </a:spcAft>
            </a:pPr>
            <a:r>
              <a:rPr lang="en-US" sz="1100" b="1" dirty="0">
                <a:solidFill>
                  <a:srgbClr val="123D71"/>
                </a:solidFill>
                <a:effectLst/>
                <a:latin typeface="Arial" charset="0"/>
              </a:rPr>
              <a:t>T</a:t>
            </a:r>
            <a:r>
              <a:rPr lang="en-US" sz="1100" dirty="0">
                <a:solidFill>
                  <a:srgbClr val="123D71"/>
                </a:solidFill>
                <a:effectLst/>
                <a:latin typeface="Arial" charset="0"/>
              </a:rPr>
              <a:t> +1 212.277.7100    </a:t>
            </a:r>
            <a:r>
              <a:rPr lang="en-US" sz="1100" b="1" dirty="0">
                <a:solidFill>
                  <a:srgbClr val="123D71"/>
                </a:solidFill>
                <a:effectLst/>
                <a:latin typeface="Arial" charset="0"/>
              </a:rPr>
              <a:t>F</a:t>
            </a:r>
            <a:r>
              <a:rPr lang="en-US" sz="1100" dirty="0">
                <a:solidFill>
                  <a:srgbClr val="123D71"/>
                </a:solidFill>
                <a:effectLst/>
                <a:latin typeface="Arial" charset="0"/>
              </a:rPr>
              <a:t> +1 212.771.7111</a:t>
            </a:r>
          </a:p>
          <a:p>
            <a:r>
              <a:rPr lang="en-US" sz="1000" dirty="0">
                <a:solidFill>
                  <a:srgbClr val="123D71"/>
                </a:solidFill>
                <a:effectLst/>
                <a:latin typeface="Arial" charset="0"/>
              </a:rPr>
              <a:t>United States  •  United Kingdom  •  Czech Republic  •  Romania  •  Bulgaria  •  India  •  Philippines  •  Colombia  •  South Africa</a:t>
            </a:r>
          </a:p>
        </p:txBody>
      </p:sp>
      <p:grpSp>
        <p:nvGrpSpPr>
          <p:cNvPr id="22" name="Group 21"/>
          <p:cNvGrpSpPr/>
          <p:nvPr userDrawn="1"/>
        </p:nvGrpSpPr>
        <p:grpSpPr>
          <a:xfrm>
            <a:off x="6260951" y="6558701"/>
            <a:ext cx="5931049" cy="299299"/>
            <a:chOff x="6260951" y="6558701"/>
            <a:chExt cx="5931049" cy="299299"/>
          </a:xfrm>
        </p:grpSpPr>
        <p:sp>
          <p:nvSpPr>
            <p:cNvPr id="23"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userDrawn="1"/>
          </p:nvGrpSpPr>
          <p:grpSpPr>
            <a:xfrm>
              <a:off x="8799513" y="6615920"/>
              <a:ext cx="2703555" cy="162839"/>
              <a:chOff x="8799513" y="6615920"/>
              <a:chExt cx="2703555" cy="162839"/>
            </a:xfrm>
          </p:grpSpPr>
          <p:cxnSp>
            <p:nvCxnSpPr>
              <p:cNvPr id="25" name="Straight Connector 24"/>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 name="TextBox 26"/>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28" name="TextBox 27"/>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9" name="TextBox 28"/>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18602" r="1"/>
          <a:stretch/>
        </p:blipFill>
        <p:spPr>
          <a:xfrm>
            <a:off x="2273643" y="0"/>
            <a:ext cx="9924828" cy="686469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2" name="Title 1"/>
          <p:cNvSpPr>
            <a:spLocks noGrp="1"/>
          </p:cNvSpPr>
          <p:nvPr>
            <p:ph type="ctrTitle"/>
          </p:nvPr>
        </p:nvSpPr>
        <p:spPr>
          <a:xfrm>
            <a:off x="5637854" y="2259651"/>
            <a:ext cx="6199725" cy="2406598"/>
          </a:xfrm>
        </p:spPr>
        <p:txBody>
          <a:bodyPr anchor="ctr">
            <a:normAutofit/>
          </a:bodyPr>
          <a:lstStyle>
            <a:lvl1pPr algn="l">
              <a:spcAft>
                <a:spcPts val="1200"/>
              </a:spcAft>
              <a:defRPr sz="4000" cap="all" baseline="0">
                <a:solidFill>
                  <a:schemeClr val="bg1"/>
                </a:solidFill>
              </a:defRPr>
            </a:lvl1pPr>
          </a:lstStyle>
          <a:p>
            <a:endParaRPr lang="en-US" dirty="0"/>
          </a:p>
        </p:txBody>
      </p:sp>
      <p:sp>
        <p:nvSpPr>
          <p:cNvPr id="3" name="Subtitle 2"/>
          <p:cNvSpPr>
            <a:spLocks noGrp="1"/>
          </p:cNvSpPr>
          <p:nvPr>
            <p:ph type="subTitle" idx="1" hasCustomPrompt="1"/>
          </p:nvPr>
        </p:nvSpPr>
        <p:spPr>
          <a:xfrm>
            <a:off x="8243454" y="4632326"/>
            <a:ext cx="3594126" cy="425706"/>
          </a:xfrm>
        </p:spPr>
        <p:txBody>
          <a:bodyPr>
            <a:normAutofit/>
          </a:bodyPr>
          <a:lstStyle>
            <a:lvl1pPr marL="0" indent="0" algn="l">
              <a:buNone/>
              <a:defRPr sz="17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
        <p:nvSpPr>
          <p:cNvPr id="12" name="Text Placeholder 11"/>
          <p:cNvSpPr>
            <a:spLocks noGrp="1"/>
          </p:cNvSpPr>
          <p:nvPr>
            <p:ph type="body" sz="quarter" idx="10" hasCustomPrompt="1"/>
          </p:nvPr>
        </p:nvSpPr>
        <p:spPr>
          <a:xfrm>
            <a:off x="8243888" y="5156200"/>
            <a:ext cx="3594100" cy="1186935"/>
          </a:xfrm>
        </p:spPr>
        <p:txBody>
          <a:bodyPr>
            <a:normAutofit/>
          </a:bodyPr>
          <a:lstStyle>
            <a:lvl1pPr marL="0" indent="0" algn="l" defTabSz="914400" rtl="0" eaLnBrk="1" latinLnBrk="0" hangingPunct="1">
              <a:lnSpc>
                <a:spcPct val="100000"/>
              </a:lnSpc>
              <a:spcBef>
                <a:spcPts val="1000"/>
              </a:spcBef>
              <a:buClr>
                <a:schemeClr val="accent3"/>
              </a:buClr>
              <a:buFont typeface="Arial"/>
              <a:buNone/>
              <a:defRPr lang="en-US" sz="1700" kern="1200" baseline="0" dirty="0" smtClean="0">
                <a:solidFill>
                  <a:schemeClr val="bg1"/>
                </a:solidFill>
                <a:latin typeface="+mn-lt"/>
                <a:ea typeface="+mn-ea"/>
                <a:cs typeface="+mn-cs"/>
              </a:defRPr>
            </a:lvl1pPr>
          </a:lstStyle>
          <a:p>
            <a:pPr lvl="0"/>
            <a:r>
              <a:rPr lang="en-US" dirty="0"/>
              <a:t>Name of Presenter</a:t>
            </a:r>
          </a:p>
        </p:txBody>
      </p:sp>
      <p:sp>
        <p:nvSpPr>
          <p:cNvPr id="18" name="Rectangle 17"/>
          <p:cNvSpPr/>
          <p:nvPr userDrawn="1"/>
        </p:nvSpPr>
        <p:spPr>
          <a:xfrm>
            <a:off x="8243454" y="6343135"/>
            <a:ext cx="1306448" cy="215444"/>
          </a:xfrm>
          <a:prstGeom prst="rect">
            <a:avLst/>
          </a:prstGeom>
        </p:spPr>
        <p:txBody>
          <a:bodyPr wrap="none" lIns="0" rIns="0">
            <a:spAutoFit/>
          </a:bodyPr>
          <a:lstStyle/>
          <a:p>
            <a:r>
              <a:rPr lang="en-US" sz="800" dirty="0">
                <a:solidFill>
                  <a:schemeClr val="bg1"/>
                </a:solidFill>
                <a:latin typeface="Century Gothic" pitchFamily="34" charset="0"/>
              </a:rPr>
              <a:t>© </a:t>
            </a:r>
            <a:r>
              <a:rPr lang="en-US" sz="800" dirty="0" err="1">
                <a:solidFill>
                  <a:schemeClr val="bg1"/>
                </a:solidFill>
                <a:latin typeface="Century Gothic" pitchFamily="34" charset="0"/>
              </a:rPr>
              <a:t>ExlService</a:t>
            </a:r>
            <a:r>
              <a:rPr lang="en-US" sz="800" baseline="0" dirty="0">
                <a:solidFill>
                  <a:schemeClr val="bg1"/>
                </a:solidFill>
                <a:latin typeface="Century Gothic" pitchFamily="34" charset="0"/>
              </a:rPr>
              <a:t> Holdings, Inc. </a:t>
            </a:r>
            <a:endParaRPr lang="en-US" sz="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oup 10"/>
          <p:cNvGrpSpPr/>
          <p:nvPr userDrawn="1"/>
        </p:nvGrpSpPr>
        <p:grpSpPr>
          <a:xfrm>
            <a:off x="6260951" y="6558701"/>
            <a:ext cx="5931049" cy="299299"/>
            <a:chOff x="6260951" y="6558701"/>
            <a:chExt cx="5931049" cy="299299"/>
          </a:xfrm>
        </p:grpSpPr>
        <p:sp>
          <p:nvSpPr>
            <p:cNvPr id="12"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8799513" y="6615920"/>
              <a:ext cx="2703555" cy="162839"/>
              <a:chOff x="8799513" y="6615920"/>
              <a:chExt cx="2703555" cy="162839"/>
            </a:xfrm>
          </p:grpSpPr>
          <p:cxnSp>
            <p:nvCxnSpPr>
              <p:cNvPr id="14" name="Straight Connector 13"/>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85800" indent="-228600">
              <a:buClr>
                <a:schemeClr val="tx1"/>
              </a:buClr>
              <a:buFont typeface="Arial" pitchFamily="34" charset="0"/>
              <a:buChar char="-"/>
              <a:defRPr/>
            </a:lvl2pPr>
            <a:lvl3pPr marL="1087438" indent="-173038">
              <a:defRPr/>
            </a:lvl3pPr>
            <a:lvl4pPr marL="1539875" indent="-168275">
              <a:defRPr/>
            </a:lvl4pPr>
            <a:lvl5pPr marL="2001838" indent="-17303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2" name="TextBox 21"/>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23" name="TextBox 22"/>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4" name="TextBox 23"/>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ext uri="{BB962C8B-B14F-4D97-AF65-F5344CB8AC3E}">
        <p14:creationId xmlns:p14="http://schemas.microsoft.com/office/powerpoint/2010/main" val="99985793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grpSp>
        <p:nvGrpSpPr>
          <p:cNvPr id="11" name="Group 10"/>
          <p:cNvGrpSpPr/>
          <p:nvPr userDrawn="1"/>
        </p:nvGrpSpPr>
        <p:grpSpPr>
          <a:xfrm>
            <a:off x="6260951" y="6558701"/>
            <a:ext cx="5931049" cy="299299"/>
            <a:chOff x="6260951" y="6558701"/>
            <a:chExt cx="5931049" cy="299299"/>
          </a:xfrm>
        </p:grpSpPr>
        <p:sp>
          <p:nvSpPr>
            <p:cNvPr id="12"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8799513" y="6615920"/>
              <a:ext cx="2703555" cy="162839"/>
              <a:chOff x="8799513" y="6615920"/>
              <a:chExt cx="2703555" cy="162839"/>
            </a:xfrm>
          </p:grpSpPr>
          <p:cxnSp>
            <p:nvCxnSpPr>
              <p:cNvPr id="14" name="Straight Connector 13"/>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2286000"/>
            <a:ext cx="10972800" cy="4114799"/>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16" name="Text Placeholder 15"/>
          <p:cNvSpPr>
            <a:spLocks noGrp="1"/>
          </p:cNvSpPr>
          <p:nvPr>
            <p:ph type="body" sz="quarter" idx="14" hasCustomPrompt="1"/>
          </p:nvPr>
        </p:nvSpPr>
        <p:spPr>
          <a:xfrm>
            <a:off x="609600" y="1649413"/>
            <a:ext cx="10972800" cy="636587"/>
          </a:xfrm>
        </p:spPr>
        <p:txBody>
          <a:bodyPr anchor="ctr">
            <a:normAutofit/>
          </a:bodyPr>
          <a:lstStyle>
            <a:lvl1pPr marL="0" indent="0">
              <a:buNone/>
              <a:defRPr sz="2200" b="1"/>
            </a:lvl1pPr>
          </a:lstStyle>
          <a:p>
            <a:pPr lvl="0"/>
            <a:r>
              <a:rPr lang="en-US" dirty="0"/>
              <a:t>Click to edit Subtitle</a:t>
            </a:r>
          </a:p>
        </p:txBody>
      </p:sp>
      <p:sp>
        <p:nvSpPr>
          <p:cNvPr id="18" name="TextBox 17"/>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19" name="TextBox 18"/>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0" name="TextBox 19"/>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3"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5"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4"/>
          </p:nvPr>
        </p:nvSpPr>
        <p:spPr>
          <a:xfrm>
            <a:off x="609599" y="1812924"/>
            <a:ext cx="5263979" cy="4604352"/>
          </a:xfrm>
        </p:spPr>
        <p:txBody>
          <a:bodyPr/>
          <a:lstStyle>
            <a:lvl1pPr marL="0" indent="0">
              <a:buFontTx/>
              <a:buNone/>
              <a:defRPr b="1"/>
            </a:lvl1pPr>
            <a:lvl2pPr marL="230188" indent="-230188">
              <a:buClr>
                <a:schemeClr val="accent3"/>
              </a:buClr>
              <a:buFont typeface="Arial" pitchFamily="34" charset="0"/>
              <a:buChar char="•"/>
              <a:defRPr sz="1800"/>
            </a:lvl2pPr>
            <a:lvl3pPr marL="511175" indent="-165100">
              <a:buFont typeface="Arial" pitchFamily="34" charset="0"/>
              <a:buChar char="-"/>
              <a:defRPr sz="1600"/>
            </a:lvl3pPr>
            <a:lvl4pPr marL="857250" indent="-173038">
              <a:buFont typeface="Arial" pitchFamily="34" charset="0"/>
              <a:buChar char="•"/>
              <a:defRPr sz="1400"/>
            </a:lvl4pPr>
            <a:lvl5pPr marL="1144588" indent="-173038">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5"/>
          <p:cNvSpPr>
            <a:spLocks noGrp="1"/>
          </p:cNvSpPr>
          <p:nvPr>
            <p:ph sz="quarter" idx="15"/>
          </p:nvPr>
        </p:nvSpPr>
        <p:spPr>
          <a:xfrm>
            <a:off x="6301945" y="1812924"/>
            <a:ext cx="5263979" cy="4604352"/>
          </a:xfrm>
        </p:spPr>
        <p:txBody>
          <a:bodyPr/>
          <a:lstStyle>
            <a:lvl1pPr marL="0" indent="0">
              <a:buFontTx/>
              <a:buNone/>
              <a:defRPr b="1"/>
            </a:lvl1pPr>
            <a:lvl2pPr marL="230188" indent="-230188">
              <a:buClr>
                <a:schemeClr val="accent3"/>
              </a:buClr>
              <a:buFont typeface="Arial" pitchFamily="34" charset="0"/>
              <a:buChar char="•"/>
              <a:defRPr sz="1800"/>
            </a:lvl2pPr>
            <a:lvl3pPr marL="511175" indent="-165100">
              <a:buFont typeface="Arial" pitchFamily="34" charset="0"/>
              <a:buChar char="-"/>
              <a:defRPr sz="1600"/>
            </a:lvl3pPr>
            <a:lvl4pPr marL="857250" indent="-173038">
              <a:buFont typeface="Arial" pitchFamily="34" charset="0"/>
              <a:buChar char="•"/>
              <a:defRPr sz="1400"/>
            </a:lvl4pPr>
            <a:lvl5pPr marL="1144588" indent="-173038">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 name="Group 29"/>
          <p:cNvGrpSpPr/>
          <p:nvPr userDrawn="1"/>
        </p:nvGrpSpPr>
        <p:grpSpPr>
          <a:xfrm>
            <a:off x="6260951" y="6558701"/>
            <a:ext cx="5931049" cy="299299"/>
            <a:chOff x="6260951" y="6558701"/>
            <a:chExt cx="5931049" cy="299299"/>
          </a:xfrm>
        </p:grpSpPr>
        <p:sp>
          <p:nvSpPr>
            <p:cNvPr id="31"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userDrawn="1"/>
          </p:nvGrpSpPr>
          <p:grpSpPr>
            <a:xfrm>
              <a:off x="8799513" y="6615920"/>
              <a:ext cx="2703555" cy="162839"/>
              <a:chOff x="8799513" y="6615920"/>
              <a:chExt cx="2703555" cy="162839"/>
            </a:xfrm>
          </p:grpSpPr>
          <p:cxnSp>
            <p:nvCxnSpPr>
              <p:cNvPr id="33" name="Straight Connector 3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36" name="TextBox 3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37" name="TextBox 3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ext uri="{BB962C8B-B14F-4D97-AF65-F5344CB8AC3E}">
        <p14:creationId xmlns:p14="http://schemas.microsoft.com/office/powerpoint/2010/main" val="371067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Divider">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83947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3797300"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373312"/>
            <a:ext cx="10515600" cy="2111375"/>
          </a:xfrm>
        </p:spPr>
        <p:txBody>
          <a:bodyPr anchor="ctr">
            <a:normAutofit/>
          </a:bodyPr>
          <a:lstStyle>
            <a:lvl1pPr algn="ctr">
              <a:defRPr sz="450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5275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Divider-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12700" y="0"/>
            <a:ext cx="67691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78500" y="2373312"/>
            <a:ext cx="5943600" cy="2111375"/>
          </a:xfrm>
        </p:spPr>
        <p:txBody>
          <a:bodyPr anchor="ctr">
            <a:normAutofit/>
          </a:bodyPr>
          <a:lstStyle>
            <a:lvl1pPr algn="l">
              <a:defRPr sz="450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778500" y="4589463"/>
            <a:ext cx="5943600" cy="1500187"/>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6">
    <p:bg>
      <p:bgPr>
        <a:solidFill>
          <a:schemeClr val="accent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748272" cy="6858000"/>
          </a:xfrm>
          <a:prstGeom prst="rect">
            <a:avLst/>
          </a:prstGeom>
        </p:spPr>
      </p:pic>
      <p:sp>
        <p:nvSpPr>
          <p:cNvPr id="11" name="Rectangle 7"/>
          <p:cNvSpPr/>
          <p:nvPr userDrawn="1"/>
        </p:nvSpPr>
        <p:spPr>
          <a:xfrm rot="10800000">
            <a:off x="2152651" y="0"/>
            <a:ext cx="100330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 name="connsiteX0" fmla="*/ 4047726 w 12442426"/>
              <a:gd name="connsiteY0" fmla="*/ 0 h 6858000"/>
              <a:gd name="connsiteX1" fmla="*/ 12442426 w 12442426"/>
              <a:gd name="connsiteY1" fmla="*/ 0 h 6858000"/>
              <a:gd name="connsiteX2" fmla="*/ 6758282 w 12442426"/>
              <a:gd name="connsiteY2" fmla="*/ 6858000 h 6858000"/>
              <a:gd name="connsiteX3" fmla="*/ 0 w 12442426"/>
              <a:gd name="connsiteY3" fmla="*/ 6858000 h 6858000"/>
              <a:gd name="connsiteX4" fmla="*/ 4047726 w 12442426"/>
              <a:gd name="connsiteY4" fmla="*/ 0 h 6858000"/>
              <a:gd name="connsiteX0" fmla="*/ 0 w 12442426"/>
              <a:gd name="connsiteY0" fmla="*/ 0 h 6858000"/>
              <a:gd name="connsiteX1" fmla="*/ 12442426 w 12442426"/>
              <a:gd name="connsiteY1" fmla="*/ 0 h 6858000"/>
              <a:gd name="connsiteX2" fmla="*/ 6758282 w 12442426"/>
              <a:gd name="connsiteY2" fmla="*/ 6858000 h 6858000"/>
              <a:gd name="connsiteX3" fmla="*/ 0 w 12442426"/>
              <a:gd name="connsiteY3" fmla="*/ 6858000 h 6858000"/>
              <a:gd name="connsiteX4" fmla="*/ 0 w 1244242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426" h="6858000">
                <a:moveTo>
                  <a:pt x="0" y="0"/>
                </a:moveTo>
                <a:lnTo>
                  <a:pt x="12442426" y="0"/>
                </a:lnTo>
                <a:lnTo>
                  <a:pt x="6758282" y="6858000"/>
                </a:lnTo>
                <a:lnTo>
                  <a:pt x="0" y="68580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78500" y="2373312"/>
            <a:ext cx="5943600" cy="2111375"/>
          </a:xfrm>
        </p:spPr>
        <p:txBody>
          <a:bodyPr anchor="ctr">
            <a:normAutofit/>
          </a:bodyPr>
          <a:lstStyle>
            <a:lvl1pPr algn="l">
              <a:defRPr sz="450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778500" y="4589463"/>
            <a:ext cx="5943600" cy="1500187"/>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_Case Study">
    <p:spTree>
      <p:nvGrpSpPr>
        <p:cNvPr id="1" name=""/>
        <p:cNvGrpSpPr/>
        <p:nvPr/>
      </p:nvGrpSpPr>
      <p:grpSpPr>
        <a:xfrm>
          <a:off x="0" y="0"/>
          <a:ext cx="0" cy="0"/>
          <a:chOff x="0" y="0"/>
          <a:chExt cx="0" cy="0"/>
        </a:xfrm>
      </p:grpSpPr>
      <p:sp>
        <p:nvSpPr>
          <p:cNvPr id="20"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a:xfrm>
            <a:off x="609600" y="1759527"/>
            <a:ext cx="5478780" cy="4417436"/>
          </a:xfrm>
        </p:spPr>
        <p:txBody>
          <a:bodyPr>
            <a:noAutofit/>
          </a:bodyPr>
          <a:lstStyle>
            <a:lvl1pPr marL="0" indent="0">
              <a:spcBef>
                <a:spcPts val="1600"/>
              </a:spcBef>
              <a:spcAft>
                <a:spcPts val="600"/>
              </a:spcAft>
              <a:buNone/>
              <a:defRPr lang="en-US" sz="2000" b="0" kern="1200" dirty="0" smtClean="0">
                <a:solidFill>
                  <a:schemeClr val="tx1"/>
                </a:solidFill>
                <a:latin typeface="+mn-lt"/>
                <a:ea typeface="+mj-ea"/>
                <a:cs typeface="+mj-cs"/>
              </a:defRPr>
            </a:lvl1pPr>
            <a:lvl2pPr marL="115888" indent="-115888">
              <a:lnSpc>
                <a:spcPct val="110000"/>
              </a:lnSpc>
              <a:buClr>
                <a:schemeClr val="accent3"/>
              </a:buClr>
              <a:buFont typeface="Arial" pitchFamily="34" charset="0"/>
              <a:buChar char="•"/>
              <a:tabLst/>
              <a:defRPr sz="1100"/>
            </a:lvl2pPr>
            <a:lvl3pPr marL="346075" indent="-112713">
              <a:lnSpc>
                <a:spcPct val="110000"/>
              </a:lnSpc>
              <a:buFont typeface="Arial" pitchFamily="34" charset="0"/>
              <a:buChar char="-"/>
              <a:tabLst/>
              <a:defRPr sz="900"/>
            </a:lvl3pPr>
            <a:lvl4pPr marL="511175" indent="-111125">
              <a:lnSpc>
                <a:spcPct val="110000"/>
              </a:lnSpc>
              <a:tabLst/>
              <a:defRPr sz="900"/>
            </a:lvl4pPr>
            <a:lvl5pPr marL="684213" indent="-107950">
              <a:lnSpc>
                <a:spcPct val="110000"/>
              </a:lnSpc>
              <a:tabLst/>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5" hasCustomPrompt="1"/>
          </p:nvPr>
        </p:nvSpPr>
        <p:spPr>
          <a:xfrm>
            <a:off x="8091487" y="1759527"/>
            <a:ext cx="3490913" cy="4417436"/>
          </a:xfrm>
        </p:spPr>
        <p:txBody>
          <a:bodyPr>
            <a:noAutofit/>
          </a:bodyPr>
          <a:lstStyle>
            <a:lvl1pPr marL="0" indent="0">
              <a:buNone/>
              <a:defRPr sz="2000" b="1">
                <a:solidFill>
                  <a:schemeClr val="accent3"/>
                </a:solidFill>
              </a:defRPr>
            </a:lvl1pPr>
            <a:lvl2pPr marL="0" indent="0">
              <a:spcBef>
                <a:spcPts val="1800"/>
              </a:spcBef>
              <a:buClr>
                <a:schemeClr val="accent3"/>
              </a:buClr>
              <a:buNone/>
              <a:tabLst/>
              <a:defRPr sz="4400" b="1"/>
            </a:lvl2pPr>
            <a:lvl3pPr marL="0" indent="0">
              <a:spcBef>
                <a:spcPts val="0"/>
              </a:spcBef>
              <a:spcAft>
                <a:spcPts val="400"/>
              </a:spcAft>
              <a:buNone/>
              <a:tabLst/>
              <a:defRPr sz="1400">
                <a:solidFill>
                  <a:schemeClr val="accent4"/>
                </a:solidFill>
              </a:defRPr>
            </a:lvl3pPr>
            <a:lvl4pPr marL="576263" indent="-168275">
              <a:tabLst/>
              <a:defRPr sz="900"/>
            </a:lvl4pPr>
            <a:lvl5pPr marL="742950" indent="-166688">
              <a:tabLst/>
              <a:defRPr sz="900"/>
            </a:lvl5pPr>
          </a:lstStyle>
          <a:p>
            <a:pPr lvl="0"/>
            <a:r>
              <a:rPr lang="en-US" dirty="0"/>
              <a:t>Click to edit Master text styles</a:t>
            </a:r>
          </a:p>
          <a:p>
            <a:pPr lvl="1"/>
            <a:r>
              <a:rPr lang="en-US" dirty="0"/>
              <a:t>Second level</a:t>
            </a:r>
          </a:p>
          <a:p>
            <a:pPr lvl="2"/>
            <a:r>
              <a:rPr lang="en-US" dirty="0"/>
              <a:t>Third level</a:t>
            </a:r>
          </a:p>
        </p:txBody>
      </p:sp>
      <p:sp>
        <p:nvSpPr>
          <p:cNvPr id="22" name="Text Placeholder 7">
            <a:extLst>
              <a:ext uri="{FF2B5EF4-FFF2-40B4-BE49-F238E27FC236}">
                <a16:creationId xmlns:a16="http://schemas.microsoft.com/office/drawing/2014/main" id="{3C8DA527-38D8-DD43-ABC7-5A5D9AB83A62}"/>
              </a:ext>
            </a:extLst>
          </p:cNvPr>
          <p:cNvSpPr>
            <a:spLocks noGrp="1"/>
          </p:cNvSpPr>
          <p:nvPr>
            <p:ph type="body" sz="quarter" idx="16" hasCustomPrompt="1"/>
          </p:nvPr>
        </p:nvSpPr>
        <p:spPr>
          <a:xfrm>
            <a:off x="603704" y="95563"/>
            <a:ext cx="7171781"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grpSp>
        <p:nvGrpSpPr>
          <p:cNvPr id="17" name="Group 16"/>
          <p:cNvGrpSpPr/>
          <p:nvPr userDrawn="1"/>
        </p:nvGrpSpPr>
        <p:grpSpPr>
          <a:xfrm>
            <a:off x="6260951" y="6558701"/>
            <a:ext cx="5931049" cy="299299"/>
            <a:chOff x="6260951" y="6558701"/>
            <a:chExt cx="5931049" cy="299299"/>
          </a:xfrm>
        </p:grpSpPr>
        <p:sp>
          <p:nvSpPr>
            <p:cNvPr id="18"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799513" y="6615920"/>
              <a:ext cx="2703555" cy="162839"/>
              <a:chOff x="8799513" y="6615920"/>
              <a:chExt cx="2703555" cy="162839"/>
            </a:xfrm>
          </p:grpSpPr>
          <p:cxnSp>
            <p:nvCxnSpPr>
              <p:cNvPr id="23" name="Straight Connector 2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TextBox 2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4, 2018</a:t>
            </a:fld>
            <a:endParaRPr lang="en-US" sz="900" dirty="0">
              <a:solidFill>
                <a:schemeClr val="bg1"/>
              </a:solidFill>
            </a:endParaRPr>
          </a:p>
        </p:txBody>
      </p:sp>
      <p:sp>
        <p:nvSpPr>
          <p:cNvPr id="26" name="TextBox 2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7" name="TextBox 2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24762"/>
            <a:ext cx="10972800" cy="725056"/>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09600" y="1759526"/>
            <a:ext cx="10972800" cy="464127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557591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702" r:id="rId5"/>
    <p:sldLayoutId id="2147483651" r:id="rId6"/>
    <p:sldLayoutId id="2147483661" r:id="rId7"/>
    <p:sldLayoutId id="2147483665" r:id="rId8"/>
    <p:sldLayoutId id="2147483666" r:id="rId9"/>
    <p:sldLayoutId id="2147483704" r:id="rId10"/>
    <p:sldLayoutId id="2147483696" r:id="rId11"/>
    <p:sldLayoutId id="2147483670" r:id="rId12"/>
    <p:sldLayoutId id="2147483671" r:id="rId13"/>
    <p:sldLayoutId id="2147483697" r:id="rId14"/>
    <p:sldLayoutId id="2147483698" r:id="rId15"/>
    <p:sldLayoutId id="2147483705" r:id="rId16"/>
    <p:sldLayoutId id="2147483703" r:id="rId17"/>
    <p:sldLayoutId id="2147483701" r:id="rId18"/>
    <p:sldLayoutId id="2147483667" r:id="rId19"/>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3"/>
        </a:buClr>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1"/>
        </a:buClr>
        <a:buFont typeface="Arial" pitchFamily="34" charset="0"/>
        <a:buChar char="-"/>
        <a:defRPr sz="1600" kern="1200">
          <a:solidFill>
            <a:schemeClr val="tx1"/>
          </a:solidFill>
          <a:latin typeface="+mn-lt"/>
          <a:ea typeface="+mn-ea"/>
          <a:cs typeface="+mn-cs"/>
        </a:defRPr>
      </a:lvl2pPr>
      <a:lvl3pPr marL="1087438" indent="-173038"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539875" indent="-168275"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4pPr>
      <a:lvl5pPr marL="2001838" indent="-173038"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84" userDrawn="1">
          <p15:clr>
            <a:srgbClr val="F26B43"/>
          </p15:clr>
        </p15:guide>
        <p15:guide id="4" pos="7296" userDrawn="1">
          <p15:clr>
            <a:srgbClr val="F26B43"/>
          </p15:clr>
        </p15:guide>
        <p15:guide id="5" pos="810" userDrawn="1">
          <p15:clr>
            <a:srgbClr val="F26B43"/>
          </p15:clr>
        </p15:guide>
        <p15:guide id="6" pos="947" userDrawn="1">
          <p15:clr>
            <a:srgbClr val="F26B43"/>
          </p15:clr>
        </p15:guide>
        <p15:guide id="7" pos="1397" userDrawn="1">
          <p15:clr>
            <a:srgbClr val="F26B43"/>
          </p15:clr>
        </p15:guide>
        <p15:guide id="8" pos="1534" userDrawn="1">
          <p15:clr>
            <a:srgbClr val="F26B43"/>
          </p15:clr>
        </p15:guide>
        <p15:guide id="9" pos="1985" userDrawn="1">
          <p15:clr>
            <a:srgbClr val="F26B43"/>
          </p15:clr>
        </p15:guide>
        <p15:guide id="10" pos="2133" userDrawn="1">
          <p15:clr>
            <a:srgbClr val="F26B43"/>
          </p15:clr>
        </p15:guide>
        <p15:guide id="11" pos="2583" userDrawn="1">
          <p15:clr>
            <a:srgbClr val="F26B43"/>
          </p15:clr>
        </p15:guide>
        <p15:guide id="12" pos="2720" userDrawn="1">
          <p15:clr>
            <a:srgbClr val="F26B43"/>
          </p15:clr>
        </p15:guide>
        <p15:guide id="13" pos="3177" userDrawn="1">
          <p15:clr>
            <a:srgbClr val="F26B43"/>
          </p15:clr>
        </p15:guide>
        <p15:guide id="14" pos="3319" userDrawn="1">
          <p15:clr>
            <a:srgbClr val="F26B43"/>
          </p15:clr>
        </p15:guide>
        <p15:guide id="15" pos="3770" userDrawn="1">
          <p15:clr>
            <a:srgbClr val="F26B43"/>
          </p15:clr>
        </p15:guide>
        <p15:guide id="16" pos="3907" userDrawn="1">
          <p15:clr>
            <a:srgbClr val="F26B43"/>
          </p15:clr>
        </p15:guide>
        <p15:guide id="17" pos="4357" userDrawn="1">
          <p15:clr>
            <a:srgbClr val="F26B43"/>
          </p15:clr>
        </p15:guide>
        <p15:guide id="18" pos="4500" userDrawn="1">
          <p15:clr>
            <a:srgbClr val="F26B43"/>
          </p15:clr>
        </p15:guide>
        <p15:guide id="19" pos="4950" userDrawn="1">
          <p15:clr>
            <a:srgbClr val="F26B43"/>
          </p15:clr>
        </p15:guide>
        <p15:guide id="20" pos="5093" userDrawn="1">
          <p15:clr>
            <a:srgbClr val="F26B43"/>
          </p15:clr>
        </p15:guide>
        <p15:guide id="21" pos="5543" userDrawn="1">
          <p15:clr>
            <a:srgbClr val="F26B43"/>
          </p15:clr>
        </p15:guide>
        <p15:guide id="22" pos="5686" userDrawn="1">
          <p15:clr>
            <a:srgbClr val="F26B43"/>
          </p15:clr>
        </p15:guide>
        <p15:guide id="23" pos="6128" userDrawn="1">
          <p15:clr>
            <a:srgbClr val="F26B43"/>
          </p15:clr>
        </p15:guide>
        <p15:guide id="24" pos="6273" userDrawn="1">
          <p15:clr>
            <a:srgbClr val="F26B43"/>
          </p15:clr>
        </p15:guide>
        <p15:guide id="25" pos="6724" userDrawn="1">
          <p15:clr>
            <a:srgbClr val="F26B43"/>
          </p15:clr>
        </p15:guide>
        <p15:guide id="26" pos="6872" userDrawn="1">
          <p15:clr>
            <a:srgbClr val="F26B43"/>
          </p15:clr>
        </p15:guide>
        <p15:guide id="27" orient="horz" pos="110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hyperlink" Target="https://planetexl.exlservice.com/functions/marketing/Pages/Brand_Assets-Logos-Templates.aspx"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8" Type="http://schemas.openxmlformats.org/officeDocument/2006/relationships/hyperlink" Target="http://getrefe.tumblr.com/" TargetMode="External"/><Relationship Id="rId13" Type="http://schemas.openxmlformats.org/officeDocument/2006/relationships/hyperlink" Target="http://magdeleine.co/" TargetMode="External"/><Relationship Id="rId3" Type="http://schemas.openxmlformats.org/officeDocument/2006/relationships/hyperlink" Target="http://nos.twnsnd.co/" TargetMode="External"/><Relationship Id="rId7" Type="http://schemas.openxmlformats.org/officeDocument/2006/relationships/hyperlink" Target="http://www.gratisography.com/" TargetMode="External"/><Relationship Id="rId12" Type="http://schemas.openxmlformats.org/officeDocument/2006/relationships/hyperlink" Target="http://publicdomainarchive.com/" TargetMode="External"/><Relationship Id="rId17" Type="http://schemas.openxmlformats.org/officeDocument/2006/relationships/hyperlink" Target="http://isorepublic.com/" TargetMode="External"/><Relationship Id="rId2" Type="http://schemas.openxmlformats.org/officeDocument/2006/relationships/hyperlink" Target="http://join.deathtothestockphoto.com/" TargetMode="External"/><Relationship Id="rId16" Type="http://schemas.openxmlformats.org/officeDocument/2006/relationships/hyperlink" Target="http://www.raumrot.com/10/" TargetMode="External"/><Relationship Id="rId1" Type="http://schemas.openxmlformats.org/officeDocument/2006/relationships/slideLayout" Target="../slideLayouts/slideLayout16.xml"/><Relationship Id="rId6" Type="http://schemas.openxmlformats.org/officeDocument/2006/relationships/hyperlink" Target="http://thepatternlibrary.com/" TargetMode="External"/><Relationship Id="rId11" Type="http://schemas.openxmlformats.org/officeDocument/2006/relationships/hyperlink" Target="https://www.flickr.com/photos/wocintechchat/" TargetMode="External"/><Relationship Id="rId5" Type="http://schemas.openxmlformats.org/officeDocument/2006/relationships/hyperlink" Target="http://picjumbo.com/" TargetMode="External"/><Relationship Id="rId15" Type="http://schemas.openxmlformats.org/officeDocument/2006/relationships/hyperlink" Target="http://picography.co/" TargetMode="External"/><Relationship Id="rId10" Type="http://schemas.openxmlformats.org/officeDocument/2006/relationships/hyperlink" Target="http://jaymantri.com/" TargetMode="External"/><Relationship Id="rId4" Type="http://schemas.openxmlformats.org/officeDocument/2006/relationships/hyperlink" Target="http://superfamous.com/" TargetMode="External"/><Relationship Id="rId9" Type="http://schemas.openxmlformats.org/officeDocument/2006/relationships/hyperlink" Target="http://imcreator.com/free" TargetMode="External"/><Relationship Id="rId14" Type="http://schemas.openxmlformats.org/officeDocument/2006/relationships/hyperlink" Target="http://foodiesfeed.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5.xml"/><Relationship Id="rId4" Type="http://schemas.openxmlformats.org/officeDocument/2006/relationships/hyperlink" Target="https://exlpedia.corp.exlservice.com/SitePages/Home.asp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lum/>
          </a:blip>
          <a:srcRect/>
          <a:stretch>
            <a:fillRect l="-15000" r="15000" b="-5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94"/>
          <a:stretch/>
        </p:blipFill>
        <p:spPr>
          <a:xfrm>
            <a:off x="3723503" y="0"/>
            <a:ext cx="8474968" cy="6864691"/>
          </a:xfrm>
          <a:prstGeom prst="rect">
            <a:avLst/>
          </a:prstGeom>
        </p:spPr>
      </p:pic>
      <p:sp>
        <p:nvSpPr>
          <p:cNvPr id="8" name="Title 7"/>
          <p:cNvSpPr>
            <a:spLocks noGrp="1"/>
          </p:cNvSpPr>
          <p:nvPr>
            <p:ph type="ctrTitle"/>
          </p:nvPr>
        </p:nvSpPr>
        <p:spPr/>
        <p:txBody>
          <a:bodyPr/>
          <a:lstStyle/>
          <a:p>
            <a:r>
              <a:rPr lang="en-US" dirty="0"/>
              <a:t>MANAGEMENT INFORMATION ASSISTANT</a:t>
            </a:r>
            <a:br>
              <a:rPr lang="en-US" dirty="0"/>
            </a:br>
            <a:r>
              <a:rPr lang="en-US" dirty="0"/>
              <a:t>(MIA)</a:t>
            </a:r>
          </a:p>
        </p:txBody>
      </p:sp>
      <p:sp>
        <p:nvSpPr>
          <p:cNvPr id="9" name="Subtitle 8"/>
          <p:cNvSpPr>
            <a:spLocks noGrp="1"/>
          </p:cNvSpPr>
          <p:nvPr>
            <p:ph type="subTitle" idx="1"/>
          </p:nvPr>
        </p:nvSpPr>
        <p:spPr/>
        <p:txBody>
          <a:bodyPr/>
          <a:lstStyle/>
          <a:p>
            <a:r>
              <a:rPr lang="en-US" dirty="0"/>
              <a:t>9th July 2018 </a:t>
            </a:r>
          </a:p>
        </p:txBody>
      </p:sp>
      <p:sp>
        <p:nvSpPr>
          <p:cNvPr id="10" name="Text Placeholder 9"/>
          <p:cNvSpPr>
            <a:spLocks noGrp="1"/>
          </p:cNvSpPr>
          <p:nvPr>
            <p:ph type="body" sz="quarter" idx="10"/>
          </p:nvPr>
        </p:nvSpPr>
        <p:spPr/>
        <p:txBody>
          <a:bodyPr/>
          <a:lstStyle/>
          <a:p>
            <a:r>
              <a:rPr lang="en-US" dirty="0"/>
              <a:t>Harsh Srivastava</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Tree>
    <p:extLst>
      <p:ext uri="{BB962C8B-B14F-4D97-AF65-F5344CB8AC3E}">
        <p14:creationId xmlns:p14="http://schemas.microsoft.com/office/powerpoint/2010/main" val="1613891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Case Study Layout</a:t>
            </a:r>
            <a:endParaRPr lang="en-US" dirty="0"/>
          </a:p>
        </p:txBody>
      </p:sp>
      <p:sp>
        <p:nvSpPr>
          <p:cNvPr id="3" name="Content Placeholder 2"/>
          <p:cNvSpPr>
            <a:spLocks noGrp="1"/>
          </p:cNvSpPr>
          <p:nvPr>
            <p:ph idx="1"/>
          </p:nvPr>
        </p:nvSpPr>
        <p:spPr/>
        <p:txBody>
          <a:bodyPr/>
          <a:lstStyle/>
          <a:p>
            <a:r>
              <a:rPr lang="en-US" dirty="0" err="1"/>
              <a:t>Cras</a:t>
            </a:r>
            <a:r>
              <a:rPr lang="en-US" dirty="0"/>
              <a:t> </a:t>
            </a:r>
            <a:r>
              <a:rPr lang="en-US" dirty="0" err="1"/>
              <a:t>dignissim</a:t>
            </a:r>
            <a:r>
              <a:rPr lang="en-US" dirty="0"/>
              <a:t> </a:t>
            </a:r>
            <a:r>
              <a:rPr lang="en-US" dirty="0" err="1"/>
              <a:t>metus</a:t>
            </a:r>
            <a:r>
              <a:rPr lang="en-US" dirty="0"/>
              <a:t> </a:t>
            </a:r>
            <a:r>
              <a:rPr lang="en-US" dirty="0" err="1"/>
              <a:t>sapien</a:t>
            </a:r>
            <a:r>
              <a:rPr lang="en-US" dirty="0"/>
              <a:t>, sit </a:t>
            </a:r>
            <a:r>
              <a:rPr lang="en-US" dirty="0" err="1"/>
              <a:t>amet</a:t>
            </a:r>
            <a:r>
              <a:rPr lang="en-US" dirty="0"/>
              <a:t> </a:t>
            </a:r>
            <a:r>
              <a:rPr lang="en-US" dirty="0" err="1"/>
              <a:t>lobortis</a:t>
            </a:r>
            <a:r>
              <a:rPr lang="en-US" dirty="0"/>
              <a:t> mi </a:t>
            </a:r>
            <a:r>
              <a:rPr lang="en-US" dirty="0" err="1"/>
              <a:t>egestas</a:t>
            </a:r>
            <a:r>
              <a:rPr lang="en-US" dirty="0"/>
              <a:t> vel. </a:t>
            </a:r>
          </a:p>
          <a:p>
            <a:pPr lvl="1"/>
            <a:r>
              <a:rPr lang="en-US" dirty="0"/>
              <a:t>Nam </a:t>
            </a:r>
            <a:r>
              <a:rPr lang="en-US" dirty="0" err="1"/>
              <a:t>sed</a:t>
            </a:r>
            <a:r>
              <a:rPr lang="en-US" dirty="0"/>
              <a:t> tempus diam. </a:t>
            </a:r>
            <a:r>
              <a:rPr lang="en-US" dirty="0" err="1"/>
              <a:t>Vestibulum</a:t>
            </a:r>
            <a:r>
              <a:rPr lang="en-US" dirty="0"/>
              <a:t> at </a:t>
            </a:r>
            <a:r>
              <a:rPr lang="en-US" dirty="0" err="1"/>
              <a:t>risus</a:t>
            </a:r>
            <a:r>
              <a:rPr lang="en-US" dirty="0"/>
              <a:t> ac </a:t>
            </a:r>
            <a:r>
              <a:rPr lang="en-US" dirty="0" err="1"/>
              <a:t>risus</a:t>
            </a:r>
            <a:r>
              <a:rPr lang="en-US" dirty="0"/>
              <a:t> </a:t>
            </a:r>
            <a:r>
              <a:rPr lang="en-US" dirty="0" err="1"/>
              <a:t>feugiat</a:t>
            </a:r>
            <a:r>
              <a:rPr lang="en-US" dirty="0"/>
              <a:t> </a:t>
            </a:r>
            <a:r>
              <a:rPr lang="en-US" dirty="0" err="1"/>
              <a:t>pretium</a:t>
            </a:r>
            <a:r>
              <a:rPr lang="en-US" dirty="0"/>
              <a:t> in </a:t>
            </a:r>
            <a:r>
              <a:rPr lang="en-US" dirty="0" err="1"/>
              <a:t>eget</a:t>
            </a:r>
            <a:r>
              <a:rPr lang="en-US" dirty="0"/>
              <a:t> dui. </a:t>
            </a:r>
            <a:r>
              <a:rPr lang="en-US" dirty="0" err="1"/>
              <a:t>Morbi</a:t>
            </a:r>
            <a:r>
              <a:rPr lang="en-US" dirty="0"/>
              <a:t> </a:t>
            </a:r>
            <a:r>
              <a:rPr lang="en-US" dirty="0" err="1"/>
              <a:t>sapien</a:t>
            </a:r>
            <a:r>
              <a:rPr lang="en-US" dirty="0"/>
              <a:t> </a:t>
            </a:r>
            <a:r>
              <a:rPr lang="en-US" dirty="0" err="1"/>
              <a:t>sapien</a:t>
            </a:r>
            <a:r>
              <a:rPr lang="en-US" dirty="0"/>
              <a:t>, </a:t>
            </a:r>
            <a:r>
              <a:rPr lang="en-US" dirty="0" err="1"/>
              <a:t>venenatis</a:t>
            </a:r>
            <a:r>
              <a:rPr lang="en-US" dirty="0"/>
              <a:t> vitae </a:t>
            </a:r>
            <a:r>
              <a:rPr lang="en-US" dirty="0" err="1"/>
              <a:t>nisl</a:t>
            </a:r>
            <a:r>
              <a:rPr lang="en-US" dirty="0"/>
              <a:t> non, </a:t>
            </a:r>
            <a:r>
              <a:rPr lang="en-US" dirty="0" err="1"/>
              <a:t>congue</a:t>
            </a:r>
            <a:r>
              <a:rPr lang="en-US" dirty="0"/>
              <a:t> </a:t>
            </a:r>
            <a:r>
              <a:rPr lang="en-US" dirty="0" err="1"/>
              <a:t>molestie</a:t>
            </a:r>
            <a:r>
              <a:rPr lang="en-US" dirty="0"/>
              <a:t> </a:t>
            </a:r>
            <a:r>
              <a:rPr lang="en-US" dirty="0" err="1"/>
              <a:t>tellus</a:t>
            </a:r>
            <a:r>
              <a:rPr lang="en-US" dirty="0"/>
              <a:t>. </a:t>
            </a:r>
            <a:r>
              <a:rPr lang="en-US" dirty="0" err="1"/>
              <a:t>Proin</a:t>
            </a:r>
            <a:r>
              <a:rPr lang="en-US" dirty="0"/>
              <a:t> </a:t>
            </a:r>
            <a:r>
              <a:rPr lang="en-US" dirty="0" err="1"/>
              <a:t>malesuada</a:t>
            </a:r>
            <a:r>
              <a:rPr lang="en-US" dirty="0"/>
              <a:t> </a:t>
            </a:r>
            <a:r>
              <a:rPr lang="en-US" dirty="0" err="1"/>
              <a:t>enim</a:t>
            </a:r>
            <a:r>
              <a:rPr lang="en-US" dirty="0"/>
              <a:t> </a:t>
            </a:r>
            <a:r>
              <a:rPr lang="en-US" dirty="0" err="1"/>
              <a:t>purus</a:t>
            </a:r>
            <a:r>
              <a:rPr lang="en-US" dirty="0"/>
              <a:t>, </a:t>
            </a:r>
            <a:r>
              <a:rPr lang="en-US" dirty="0" err="1"/>
              <a:t>eget</a:t>
            </a:r>
            <a:r>
              <a:rPr lang="en-US" dirty="0"/>
              <a:t> </a:t>
            </a:r>
            <a:r>
              <a:rPr lang="en-US" dirty="0" err="1"/>
              <a:t>auctor</a:t>
            </a:r>
            <a:r>
              <a:rPr lang="en-US" dirty="0"/>
              <a:t> </a:t>
            </a:r>
            <a:r>
              <a:rPr lang="en-US" dirty="0" err="1"/>
              <a:t>erat</a:t>
            </a:r>
            <a:r>
              <a:rPr lang="en-US" dirty="0"/>
              <a:t> </a:t>
            </a:r>
            <a:r>
              <a:rPr lang="en-US" dirty="0" err="1"/>
              <a:t>pretium</a:t>
            </a:r>
            <a:r>
              <a:rPr lang="en-US" dirty="0"/>
              <a:t> et. </a:t>
            </a:r>
            <a:r>
              <a:rPr lang="en-US" dirty="0" err="1"/>
              <a:t>Duis</a:t>
            </a:r>
            <a:r>
              <a:rPr lang="en-US" dirty="0"/>
              <a:t> </a:t>
            </a:r>
            <a:r>
              <a:rPr lang="en-US" dirty="0" err="1"/>
              <a:t>vel</a:t>
            </a:r>
            <a:r>
              <a:rPr lang="en-US" dirty="0"/>
              <a:t> </a:t>
            </a:r>
            <a:r>
              <a:rPr lang="en-US" dirty="0" err="1"/>
              <a:t>sollicitudin</a:t>
            </a:r>
            <a:r>
              <a:rPr lang="en-US" dirty="0"/>
              <a:t> </a:t>
            </a:r>
            <a:r>
              <a:rPr lang="en-US" dirty="0" err="1"/>
              <a:t>odio</a:t>
            </a:r>
            <a:r>
              <a:rPr lang="en-US" dirty="0"/>
              <a:t>, id </a:t>
            </a:r>
            <a:r>
              <a:rPr lang="en-US" dirty="0" err="1"/>
              <a:t>mollis</a:t>
            </a:r>
            <a:r>
              <a:rPr lang="en-US" dirty="0"/>
              <a:t> </a:t>
            </a:r>
            <a:r>
              <a:rPr lang="en-US" dirty="0" err="1"/>
              <a:t>metus</a:t>
            </a:r>
            <a:r>
              <a:rPr lang="en-US" dirty="0"/>
              <a:t>. </a:t>
            </a:r>
            <a:r>
              <a:rPr lang="en-US" dirty="0" err="1"/>
              <a:t>Aliquam</a:t>
            </a:r>
            <a:r>
              <a:rPr lang="en-US" dirty="0"/>
              <a:t> </a:t>
            </a:r>
            <a:r>
              <a:rPr lang="en-US" dirty="0" err="1"/>
              <a:t>erat</a:t>
            </a:r>
            <a:r>
              <a:rPr lang="en-US" dirty="0"/>
              <a:t> </a:t>
            </a:r>
            <a:r>
              <a:rPr lang="en-US" dirty="0" err="1"/>
              <a:t>volutpat</a:t>
            </a:r>
            <a:r>
              <a:rPr lang="en-US" dirty="0"/>
              <a:t>. </a:t>
            </a:r>
          </a:p>
          <a:p>
            <a:pPr lvl="1"/>
            <a:r>
              <a:rPr lang="en-US" dirty="0" err="1"/>
              <a:t>Quisque</a:t>
            </a:r>
            <a:r>
              <a:rPr lang="en-US" dirty="0"/>
              <a:t> </a:t>
            </a:r>
            <a:r>
              <a:rPr lang="en-US" dirty="0" err="1"/>
              <a:t>eleifend</a:t>
            </a:r>
            <a:r>
              <a:rPr lang="en-US" dirty="0"/>
              <a:t> in </a:t>
            </a:r>
            <a:r>
              <a:rPr lang="en-US" dirty="0" err="1"/>
              <a:t>velit</a:t>
            </a:r>
            <a:r>
              <a:rPr lang="en-US" dirty="0"/>
              <a:t> sit </a:t>
            </a:r>
            <a:r>
              <a:rPr lang="en-US" dirty="0" err="1"/>
              <a:t>amet</a:t>
            </a:r>
            <a:r>
              <a:rPr lang="en-US" dirty="0"/>
              <a:t> </a:t>
            </a:r>
            <a:r>
              <a:rPr lang="en-US" dirty="0" err="1"/>
              <a:t>aliquam</a:t>
            </a:r>
            <a:r>
              <a:rPr lang="en-US" dirty="0"/>
              <a:t>. </a:t>
            </a:r>
          </a:p>
          <a:p>
            <a:pPr lvl="1"/>
            <a:r>
              <a:rPr lang="en-US" dirty="0" err="1"/>
              <a:t>Phasellus</a:t>
            </a:r>
            <a:r>
              <a:rPr lang="en-US" dirty="0"/>
              <a:t> </a:t>
            </a:r>
            <a:r>
              <a:rPr lang="en-US" dirty="0" err="1"/>
              <a:t>pharetra</a:t>
            </a:r>
            <a:r>
              <a:rPr lang="en-US" dirty="0"/>
              <a:t>, dui </a:t>
            </a:r>
            <a:r>
              <a:rPr lang="en-US" dirty="0" err="1"/>
              <a:t>eu</a:t>
            </a:r>
            <a:r>
              <a:rPr lang="en-US" dirty="0"/>
              <a:t> </a:t>
            </a:r>
            <a:r>
              <a:rPr lang="en-US" dirty="0" err="1"/>
              <a:t>ornare</a:t>
            </a:r>
            <a:r>
              <a:rPr lang="en-US" dirty="0"/>
              <a:t> </a:t>
            </a:r>
            <a:r>
              <a:rPr lang="en-US" dirty="0" err="1"/>
              <a:t>hendrerit</a:t>
            </a:r>
            <a:r>
              <a:rPr lang="en-US" dirty="0"/>
              <a:t>, </a:t>
            </a:r>
            <a:r>
              <a:rPr lang="en-US" dirty="0" err="1"/>
              <a:t>odio</a:t>
            </a:r>
            <a:r>
              <a:rPr lang="en-US" dirty="0"/>
              <a:t> quam </a:t>
            </a:r>
            <a:r>
              <a:rPr lang="en-US" dirty="0" err="1"/>
              <a:t>commodo</a:t>
            </a:r>
            <a:r>
              <a:rPr lang="en-US" dirty="0"/>
              <a:t> </a:t>
            </a:r>
            <a:r>
              <a:rPr lang="en-US" dirty="0" err="1"/>
              <a:t>leo</a:t>
            </a:r>
            <a:r>
              <a:rPr lang="en-US" dirty="0"/>
              <a:t>, </a:t>
            </a:r>
            <a:r>
              <a:rPr lang="en-US" dirty="0" err="1"/>
              <a:t>sed</a:t>
            </a:r>
            <a:r>
              <a:rPr lang="en-US" dirty="0"/>
              <a:t> </a:t>
            </a:r>
            <a:r>
              <a:rPr lang="en-US" dirty="0" err="1"/>
              <a:t>blandit</a:t>
            </a:r>
            <a:r>
              <a:rPr lang="en-US" dirty="0"/>
              <a:t> </a:t>
            </a:r>
            <a:r>
              <a:rPr lang="en-US" dirty="0" err="1"/>
              <a:t>leo</a:t>
            </a:r>
            <a:r>
              <a:rPr lang="en-US" dirty="0"/>
              <a:t> </a:t>
            </a:r>
            <a:r>
              <a:rPr lang="en-US" dirty="0" err="1"/>
              <a:t>urna</a:t>
            </a:r>
            <a:r>
              <a:rPr lang="en-US" dirty="0"/>
              <a:t> non </a:t>
            </a:r>
            <a:r>
              <a:rPr lang="en-US" dirty="0" err="1"/>
              <a:t>justo</a:t>
            </a:r>
            <a:r>
              <a:rPr lang="en-US" dirty="0"/>
              <a:t>.</a:t>
            </a:r>
          </a:p>
        </p:txBody>
      </p:sp>
      <p:sp>
        <p:nvSpPr>
          <p:cNvPr id="43" name="Content Placeholder 42"/>
          <p:cNvSpPr>
            <a:spLocks noGrp="1"/>
          </p:cNvSpPr>
          <p:nvPr>
            <p:ph idx="15"/>
          </p:nvPr>
        </p:nvSpPr>
        <p:spPr/>
        <p:txBody>
          <a:bodyPr/>
          <a:lstStyle/>
          <a:p>
            <a:r>
              <a:rPr lang="en-US"/>
              <a:t>Expedita </a:t>
            </a:r>
          </a:p>
          <a:p>
            <a:pPr lvl="1"/>
            <a:r>
              <a:rPr lang="en-US"/>
              <a:t>0.00%</a:t>
            </a:r>
          </a:p>
          <a:p>
            <a:pPr lvl="2"/>
            <a:r>
              <a:rPr lang="en-US"/>
              <a:t>Nam sed tempus diam. Vestibulum at risus ac risus feugiat pretium in eget dui. </a:t>
            </a:r>
            <a:endParaRPr lang="en-US" dirty="0"/>
          </a:p>
        </p:txBody>
      </p:sp>
      <p:sp>
        <p:nvSpPr>
          <p:cNvPr id="8" name="Text Placeholder 7"/>
          <p:cNvSpPr>
            <a:spLocks noGrp="1"/>
          </p:cNvSpPr>
          <p:nvPr>
            <p:ph type="body" sz="quarter" idx="16"/>
          </p:nvPr>
        </p:nvSpPr>
        <p:spPr/>
        <p:txBody>
          <a:bodyPr/>
          <a:lstStyle/>
          <a:p>
            <a:r>
              <a:rPr lang="en-US"/>
              <a:t>Page Heading</a:t>
            </a:r>
            <a:endParaRPr lang="en-US" dirty="0"/>
          </a:p>
        </p:txBody>
      </p:sp>
    </p:spTree>
    <p:extLst>
      <p:ext uri="{BB962C8B-B14F-4D97-AF65-F5344CB8AC3E}">
        <p14:creationId xmlns:p14="http://schemas.microsoft.com/office/powerpoint/2010/main" val="165869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694944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8602" r="1"/>
          <a:stretch/>
        </p:blipFill>
        <p:spPr>
          <a:xfrm>
            <a:off x="2273643" y="0"/>
            <a:ext cx="9924828" cy="6864691"/>
          </a:xfrm>
          <a:prstGeom prst="rect">
            <a:avLst/>
          </a:prstGeom>
        </p:spPr>
      </p:pic>
      <p:sp>
        <p:nvSpPr>
          <p:cNvPr id="4" name="Title 3"/>
          <p:cNvSpPr>
            <a:spLocks noGrp="1"/>
          </p:cNvSpPr>
          <p:nvPr>
            <p:ph type="ctrTitle"/>
          </p:nvPr>
        </p:nvSpPr>
        <p:spPr/>
        <p:txBody>
          <a:bodyPr/>
          <a:lstStyle/>
          <a:p>
            <a:r>
              <a:rPr lang="en-US" dirty="0"/>
              <a:t>Management information assistant (</a:t>
            </a:r>
            <a:r>
              <a:rPr lang="en-US" dirty="0" err="1"/>
              <a:t>mia</a:t>
            </a:r>
            <a:r>
              <a:rPr lang="en-US" dirty="0"/>
              <a:t>)</a:t>
            </a:r>
            <a:endParaRPr lang="en-US" sz="2200" b="0" dirty="0"/>
          </a:p>
        </p:txBody>
      </p:sp>
      <p:sp>
        <p:nvSpPr>
          <p:cNvPr id="16" name="Subtitle 15"/>
          <p:cNvSpPr>
            <a:spLocks noGrp="1"/>
          </p:cNvSpPr>
          <p:nvPr>
            <p:ph type="subTitle" idx="1"/>
          </p:nvPr>
        </p:nvSpPr>
        <p:spPr/>
        <p:txBody>
          <a:bodyPr/>
          <a:lstStyle/>
          <a:p>
            <a:endParaRPr lang="en-US"/>
          </a:p>
        </p:txBody>
      </p:sp>
      <p:sp>
        <p:nvSpPr>
          <p:cNvPr id="17" name="Text Placeholder 16"/>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14" name="TextBox 13"/>
          <p:cNvSpPr txBox="1"/>
          <p:nvPr/>
        </p:nvSpPr>
        <p:spPr>
          <a:xfrm>
            <a:off x="622986" y="797858"/>
            <a:ext cx="3949013" cy="861774"/>
          </a:xfrm>
          <a:prstGeom prst="rect">
            <a:avLst/>
          </a:prstGeom>
          <a:solidFill>
            <a:schemeClr val="tx1">
              <a:alpha val="34000"/>
            </a:schemeClr>
          </a:solidFill>
        </p:spPr>
        <p:txBody>
          <a:bodyPr wrap="square" lIns="0" tIns="0" rIns="0" bIns="0" rtlCol="0">
            <a:spAutoFit/>
          </a:bodyPr>
          <a:lstStyle/>
          <a:p>
            <a:r>
              <a:rPr lang="en-US" sz="1400" dirty="0">
                <a:solidFill>
                  <a:schemeClr val="bg1"/>
                </a:solidFill>
              </a:rPr>
              <a:t>To replace this image</a:t>
            </a:r>
            <a:br>
              <a:rPr lang="en-US" sz="1400" dirty="0">
                <a:solidFill>
                  <a:schemeClr val="bg1"/>
                </a:solidFill>
              </a:rPr>
            </a:br>
            <a:r>
              <a:rPr lang="en-US" sz="1400" dirty="0">
                <a:solidFill>
                  <a:schemeClr val="bg1"/>
                </a:solidFill>
              </a:rPr>
              <a:t>Click on the upper left corner of it, </a:t>
            </a:r>
            <a:br>
              <a:rPr lang="en-US" sz="1400" dirty="0">
                <a:solidFill>
                  <a:schemeClr val="bg1"/>
                </a:solidFill>
              </a:rPr>
            </a:br>
            <a:r>
              <a:rPr lang="en-US" sz="1400" dirty="0">
                <a:solidFill>
                  <a:schemeClr val="bg1"/>
                </a:solidFill>
              </a:rPr>
              <a:t>select Shape Fill / Picture… / </a:t>
            </a:r>
            <a:br>
              <a:rPr lang="en-US" sz="1400" dirty="0">
                <a:solidFill>
                  <a:schemeClr val="bg1"/>
                </a:solidFill>
              </a:rPr>
            </a:br>
            <a:r>
              <a:rPr lang="en-US" sz="1400" dirty="0">
                <a:solidFill>
                  <a:schemeClr val="bg1"/>
                </a:solidFill>
              </a:rPr>
              <a:t>then browse to select a 9.5” W X 7.5” H image</a:t>
            </a:r>
          </a:p>
        </p:txBody>
      </p:sp>
    </p:spTree>
    <p:extLst>
      <p:ext uri="{BB962C8B-B14F-4D97-AF65-F5344CB8AC3E}">
        <p14:creationId xmlns:p14="http://schemas.microsoft.com/office/powerpoint/2010/main" val="367690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Section Divider Layout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6369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Section divider Layout-2</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16031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Executive case study template – to be </a:t>
            </a:r>
            <a:r>
              <a:rPr lang="en-US" b="1" dirty="0"/>
              <a:t>used only for digital intelligence </a:t>
            </a:r>
            <a:r>
              <a:rPr lang="en-US" dirty="0"/>
              <a:t>case studies with x factor multiplier</a:t>
            </a:r>
          </a:p>
        </p:txBody>
      </p:sp>
      <p:sp>
        <p:nvSpPr>
          <p:cNvPr id="22" name="Text Placeholder 21"/>
          <p:cNvSpPr>
            <a:spLocks noGrp="1"/>
          </p:cNvSpPr>
          <p:nvPr>
            <p:ph type="body" sz="quarter" idx="10"/>
          </p:nvPr>
        </p:nvSpPr>
        <p:spPr/>
        <p:txBody>
          <a:bodyPr/>
          <a:lstStyle/>
          <a:p>
            <a:r>
              <a:rPr lang="en-US" dirty="0"/>
              <a:t>Subhead</a:t>
            </a:r>
          </a:p>
        </p:txBody>
      </p:sp>
      <p:sp>
        <p:nvSpPr>
          <p:cNvPr id="23" name="Text Placeholder 22"/>
          <p:cNvSpPr>
            <a:spLocks noGrp="1"/>
          </p:cNvSpPr>
          <p:nvPr>
            <p:ph type="body" sz="quarter" idx="11"/>
          </p:nvPr>
        </p:nvSpPr>
        <p:spPr/>
        <p:txBody>
          <a:bodyPr>
            <a:normAutofit/>
          </a:bodyPr>
          <a:lstStyle/>
          <a:p>
            <a:r>
              <a:rPr lang="en-US" dirty="0"/>
              <a:t>0.00%</a:t>
            </a:r>
          </a:p>
          <a:p>
            <a:pPr lvl="1" indent="-6350"/>
            <a:r>
              <a:rPr lang="en-US" dirty="0" err="1"/>
              <a:t>Phasellus</a:t>
            </a:r>
            <a:r>
              <a:rPr lang="en-US" dirty="0"/>
              <a:t> pharetra, dui </a:t>
            </a:r>
            <a:r>
              <a:rPr lang="en-US" dirty="0" err="1"/>
              <a:t>eu</a:t>
            </a:r>
            <a:r>
              <a:rPr lang="en-US" dirty="0"/>
              <a:t> </a:t>
            </a:r>
            <a:r>
              <a:rPr lang="en-US" dirty="0" err="1"/>
              <a:t>ornare</a:t>
            </a:r>
            <a:r>
              <a:rPr lang="en-US" dirty="0"/>
              <a:t> </a:t>
            </a:r>
            <a:r>
              <a:rPr lang="en-US" dirty="0" err="1"/>
              <a:t>hendrerit</a:t>
            </a:r>
            <a:r>
              <a:rPr lang="en-US" dirty="0"/>
              <a:t>, </a:t>
            </a:r>
            <a:r>
              <a:rPr lang="en-US" dirty="0" err="1"/>
              <a:t>odio</a:t>
            </a:r>
            <a:r>
              <a:rPr lang="en-US" dirty="0"/>
              <a:t> quam </a:t>
            </a:r>
            <a:r>
              <a:rPr lang="en-US" dirty="0" err="1"/>
              <a:t>commodo</a:t>
            </a:r>
            <a:r>
              <a:rPr lang="en-US" dirty="0"/>
              <a:t> </a:t>
            </a:r>
            <a:r>
              <a:rPr lang="en-US" dirty="0" err="1"/>
              <a:t>leo</a:t>
            </a:r>
            <a:r>
              <a:rPr lang="en-US" dirty="0"/>
              <a:t>.</a:t>
            </a:r>
          </a:p>
        </p:txBody>
      </p:sp>
      <p:sp>
        <p:nvSpPr>
          <p:cNvPr id="24" name="Text Placeholder 23"/>
          <p:cNvSpPr>
            <a:spLocks noGrp="1"/>
          </p:cNvSpPr>
          <p:nvPr>
            <p:ph type="body" sz="quarter" idx="12"/>
          </p:nvPr>
        </p:nvSpPr>
        <p:spPr/>
        <p:txBody>
          <a:bodyPr/>
          <a:lstStyle/>
          <a:p>
            <a:r>
              <a:rPr lang="en-US" dirty="0"/>
              <a:t>0.00%</a:t>
            </a:r>
          </a:p>
          <a:p>
            <a:pPr lvl="1" indent="-6350"/>
            <a:r>
              <a:rPr lang="en-US" dirty="0" err="1"/>
              <a:t>Phasellus</a:t>
            </a:r>
            <a:r>
              <a:rPr lang="en-US" dirty="0"/>
              <a:t> pharetra, dui </a:t>
            </a:r>
            <a:r>
              <a:rPr lang="en-US" dirty="0" err="1"/>
              <a:t>eu</a:t>
            </a:r>
            <a:r>
              <a:rPr lang="en-US" dirty="0"/>
              <a:t> </a:t>
            </a:r>
            <a:r>
              <a:rPr lang="en-US" dirty="0" err="1"/>
              <a:t>ornare</a:t>
            </a:r>
            <a:r>
              <a:rPr lang="en-US" dirty="0"/>
              <a:t> </a:t>
            </a:r>
            <a:r>
              <a:rPr lang="en-US" dirty="0" err="1"/>
              <a:t>hendrerit</a:t>
            </a:r>
            <a:r>
              <a:rPr lang="en-US" dirty="0"/>
              <a:t>, </a:t>
            </a:r>
            <a:r>
              <a:rPr lang="en-US" dirty="0" err="1"/>
              <a:t>odio</a:t>
            </a:r>
            <a:r>
              <a:rPr lang="en-US" dirty="0"/>
              <a:t> quam </a:t>
            </a:r>
            <a:r>
              <a:rPr lang="en-US" dirty="0" err="1"/>
              <a:t>commodo</a:t>
            </a:r>
            <a:r>
              <a:rPr lang="en-US" dirty="0"/>
              <a:t> </a:t>
            </a:r>
            <a:r>
              <a:rPr lang="en-US" dirty="0" err="1"/>
              <a:t>leo</a:t>
            </a:r>
            <a:r>
              <a:rPr lang="en-US" dirty="0"/>
              <a:t>.</a:t>
            </a:r>
          </a:p>
          <a:p>
            <a:endParaRPr lang="en-US" dirty="0"/>
          </a:p>
        </p:txBody>
      </p:sp>
      <p:sp>
        <p:nvSpPr>
          <p:cNvPr id="25" name="Text Placeholder 24"/>
          <p:cNvSpPr>
            <a:spLocks noGrp="1"/>
          </p:cNvSpPr>
          <p:nvPr>
            <p:ph type="body" sz="quarter" idx="13"/>
          </p:nvPr>
        </p:nvSpPr>
        <p:spPr/>
        <p:txBody>
          <a:bodyPr/>
          <a:lstStyle/>
          <a:p>
            <a:r>
              <a:rPr lang="en-US" dirty="0"/>
              <a:t>0.00%</a:t>
            </a:r>
          </a:p>
          <a:p>
            <a:pPr lvl="1" indent="-6350"/>
            <a:r>
              <a:rPr lang="en-US" dirty="0" err="1"/>
              <a:t>Phasellus</a:t>
            </a:r>
            <a:r>
              <a:rPr lang="en-US" dirty="0"/>
              <a:t> pharetra, dui </a:t>
            </a:r>
            <a:r>
              <a:rPr lang="en-US" dirty="0" err="1"/>
              <a:t>eu</a:t>
            </a:r>
            <a:r>
              <a:rPr lang="en-US" dirty="0"/>
              <a:t> </a:t>
            </a:r>
            <a:r>
              <a:rPr lang="en-US" dirty="0" err="1"/>
              <a:t>ornare</a:t>
            </a:r>
            <a:r>
              <a:rPr lang="en-US" dirty="0"/>
              <a:t> </a:t>
            </a:r>
            <a:r>
              <a:rPr lang="en-US" dirty="0" err="1"/>
              <a:t>hendrerit</a:t>
            </a:r>
            <a:r>
              <a:rPr lang="en-US" dirty="0"/>
              <a:t>, </a:t>
            </a:r>
            <a:r>
              <a:rPr lang="en-US" dirty="0" err="1"/>
              <a:t>odio</a:t>
            </a:r>
            <a:r>
              <a:rPr lang="en-US" dirty="0"/>
              <a:t> quam </a:t>
            </a:r>
            <a:r>
              <a:rPr lang="en-US" dirty="0" err="1"/>
              <a:t>commodo</a:t>
            </a:r>
            <a:r>
              <a:rPr lang="en-US" dirty="0"/>
              <a:t> </a:t>
            </a:r>
            <a:r>
              <a:rPr lang="en-US" dirty="0" err="1"/>
              <a:t>leo</a:t>
            </a:r>
            <a:r>
              <a:rPr lang="en-US" dirty="0"/>
              <a:t>.</a:t>
            </a:r>
          </a:p>
          <a:p>
            <a:endParaRPr lang="en-US" dirty="0"/>
          </a:p>
        </p:txBody>
      </p:sp>
      <p:sp>
        <p:nvSpPr>
          <p:cNvPr id="8" name="Text Placeholder 7"/>
          <p:cNvSpPr>
            <a:spLocks noGrp="1"/>
          </p:cNvSpPr>
          <p:nvPr>
            <p:ph type="body" sz="quarter" idx="14"/>
          </p:nvPr>
        </p:nvSpPr>
        <p:spPr/>
        <p:txBody>
          <a:bodyPr/>
          <a:lstStyle/>
          <a:p>
            <a:r>
              <a:rPr lang="en-US" dirty="0"/>
              <a:t>Left Text</a:t>
            </a:r>
          </a:p>
        </p:txBody>
      </p:sp>
      <p:sp>
        <p:nvSpPr>
          <p:cNvPr id="9" name="Text Placeholder 8"/>
          <p:cNvSpPr>
            <a:spLocks noGrp="1"/>
          </p:cNvSpPr>
          <p:nvPr>
            <p:ph type="body" sz="quarter" idx="15"/>
          </p:nvPr>
        </p:nvSpPr>
        <p:spPr/>
        <p:txBody>
          <a:bodyPr/>
          <a:lstStyle/>
          <a:p>
            <a:r>
              <a:rPr lang="en-US" dirty="0"/>
              <a:t>Right Text</a:t>
            </a:r>
          </a:p>
        </p:txBody>
      </p:sp>
    </p:spTree>
    <p:extLst>
      <p:ext uri="{BB962C8B-B14F-4D97-AF65-F5344CB8AC3E}">
        <p14:creationId xmlns:p14="http://schemas.microsoft.com/office/powerpoint/2010/main" val="91433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p:txBody>
          <a:bodyPr/>
          <a:lstStyle/>
          <a:p>
            <a:r>
              <a:rPr lang="en-US" dirty="0"/>
              <a:t>Sample charts</a:t>
            </a:r>
          </a:p>
        </p:txBody>
      </p:sp>
      <p:sp>
        <p:nvSpPr>
          <p:cNvPr id="10" name="Title 9"/>
          <p:cNvSpPr>
            <a:spLocks noGrp="1"/>
          </p:cNvSpPr>
          <p:nvPr>
            <p:ph type="title"/>
          </p:nvPr>
        </p:nvSpPr>
        <p:spPr/>
        <p:txBody>
          <a:bodyPr/>
          <a:lstStyle/>
          <a:p>
            <a:endParaRPr lang="en-US" dirty="0"/>
          </a:p>
        </p:txBody>
      </p:sp>
      <p:graphicFrame>
        <p:nvGraphicFramePr>
          <p:cNvPr id="27" name="Content Placeholder 14"/>
          <p:cNvGraphicFramePr>
            <a:graphicFrameLocks/>
          </p:cNvGraphicFramePr>
          <p:nvPr>
            <p:extLst>
              <p:ext uri="{D42A27DB-BD31-4B8C-83A1-F6EECF244321}">
                <p14:modId xmlns:p14="http://schemas.microsoft.com/office/powerpoint/2010/main" val="3646693682"/>
              </p:ext>
            </p:extLst>
          </p:nvPr>
        </p:nvGraphicFramePr>
        <p:xfrm>
          <a:off x="609600" y="1837858"/>
          <a:ext cx="4787153" cy="42957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ontent Placeholder 15"/>
          <p:cNvGraphicFramePr>
            <a:graphicFrameLocks/>
          </p:cNvGraphicFramePr>
          <p:nvPr>
            <p:extLst>
              <p:ext uri="{D42A27DB-BD31-4B8C-83A1-F6EECF244321}">
                <p14:modId xmlns:p14="http://schemas.microsoft.com/office/powerpoint/2010/main" val="3261349482"/>
              </p:ext>
            </p:extLst>
          </p:nvPr>
        </p:nvGraphicFramePr>
        <p:xfrm>
          <a:off x="6283046" y="1828987"/>
          <a:ext cx="5380037" cy="42957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96647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a:t>Title Only Layout-2</a:t>
            </a:r>
          </a:p>
        </p:txBody>
      </p:sp>
      <p:sp>
        <p:nvSpPr>
          <p:cNvPr id="4" name="Date Placeholder 3"/>
          <p:cNvSpPr>
            <a:spLocks noGrp="1"/>
          </p:cNvSpPr>
          <p:nvPr>
            <p:ph type="dt" sz="half" idx="4294967295"/>
          </p:nvPr>
        </p:nvSpPr>
        <p:spPr>
          <a:xfrm>
            <a:off x="6379534" y="6551112"/>
            <a:ext cx="2183219" cy="283777"/>
          </a:xfrm>
          <a:prstGeom prst="rect">
            <a:avLst/>
          </a:prstGeom>
        </p:spPr>
        <p:txBody>
          <a:bodyPr/>
          <a:lstStyle/>
          <a:p>
            <a:r>
              <a:rPr lang="en-US"/>
              <a:t>April XX, 2018</a:t>
            </a:r>
          </a:p>
        </p:txBody>
      </p:sp>
      <p:sp>
        <p:nvSpPr>
          <p:cNvPr id="5" name="Footer Placeholder 4"/>
          <p:cNvSpPr>
            <a:spLocks noGrp="1"/>
          </p:cNvSpPr>
          <p:nvPr>
            <p:ph type="ftr" sz="quarter" idx="4294967295"/>
          </p:nvPr>
        </p:nvSpPr>
        <p:spPr>
          <a:xfrm>
            <a:off x="8906004" y="6551112"/>
            <a:ext cx="2490571" cy="283777"/>
          </a:xfrm>
          <a:prstGeom prst="rect">
            <a:avLst/>
          </a:prstGeom>
        </p:spPr>
        <p:txBody>
          <a:bodyPr/>
          <a:lstStyle/>
          <a:p>
            <a:r>
              <a:rPr lang="en-US"/>
              <a:t>© 2018 ExlService Holdings, Inc.</a:t>
            </a:r>
          </a:p>
        </p:txBody>
      </p:sp>
      <p:sp>
        <p:nvSpPr>
          <p:cNvPr id="6" name="Slide Number Placeholder 5"/>
          <p:cNvSpPr>
            <a:spLocks noGrp="1"/>
          </p:cNvSpPr>
          <p:nvPr>
            <p:ph type="sldNum" sz="quarter" idx="4294967295"/>
          </p:nvPr>
        </p:nvSpPr>
        <p:spPr>
          <a:xfrm>
            <a:off x="11532781" y="6551112"/>
            <a:ext cx="304799" cy="283777"/>
          </a:xfrm>
          <a:prstGeom prst="rect">
            <a:avLst/>
          </a:prstGeom>
        </p:spPr>
        <p:txBody>
          <a:bodyPr/>
          <a:lstStyle/>
          <a:p>
            <a:fld id="{EB4FF9C4-EEBF-D24D-8A4E-C0B9CCE3F975}" type="slidenum">
              <a:rPr lang="en-US" smtClean="0"/>
              <a:t>16</a:t>
            </a:fld>
            <a:endParaRPr lang="en-US"/>
          </a:p>
        </p:txBody>
      </p:sp>
      <p:sp>
        <p:nvSpPr>
          <p:cNvPr id="9" name="Text Placeholder 8"/>
          <p:cNvSpPr>
            <a:spLocks noGrp="1"/>
          </p:cNvSpPr>
          <p:nvPr>
            <p:ph type="body" sz="quarter" idx="4294967295"/>
          </p:nvPr>
        </p:nvSpPr>
        <p:spPr>
          <a:xfrm>
            <a:off x="609600" y="6400799"/>
            <a:ext cx="5740221" cy="351833"/>
          </a:xfrm>
        </p:spPr>
        <p:txBody>
          <a:bodyPr/>
          <a:lstStyle/>
          <a:p>
            <a:endParaRPr lang="en-US"/>
          </a:p>
        </p:txBody>
      </p:sp>
    </p:spTree>
    <p:extLst>
      <p:ext uri="{BB962C8B-B14F-4D97-AF65-F5344CB8AC3E}">
        <p14:creationId xmlns:p14="http://schemas.microsoft.com/office/powerpoint/2010/main" val="634832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a:t>Title Only Layout-3</a:t>
            </a:r>
          </a:p>
        </p:txBody>
      </p:sp>
      <p:sp>
        <p:nvSpPr>
          <p:cNvPr id="4" name="Date Placeholder 3"/>
          <p:cNvSpPr>
            <a:spLocks noGrp="1"/>
          </p:cNvSpPr>
          <p:nvPr>
            <p:ph type="dt" sz="half" idx="4294967295"/>
          </p:nvPr>
        </p:nvSpPr>
        <p:spPr>
          <a:xfrm>
            <a:off x="6379534" y="6551112"/>
            <a:ext cx="2183219" cy="283777"/>
          </a:xfrm>
          <a:prstGeom prst="rect">
            <a:avLst/>
          </a:prstGeom>
        </p:spPr>
        <p:txBody>
          <a:bodyPr/>
          <a:lstStyle/>
          <a:p>
            <a:r>
              <a:rPr lang="en-US"/>
              <a:t>April XX, 2018</a:t>
            </a:r>
          </a:p>
        </p:txBody>
      </p:sp>
      <p:sp>
        <p:nvSpPr>
          <p:cNvPr id="5" name="Footer Placeholder 4"/>
          <p:cNvSpPr>
            <a:spLocks noGrp="1"/>
          </p:cNvSpPr>
          <p:nvPr>
            <p:ph type="ftr" sz="quarter" idx="4294967295"/>
          </p:nvPr>
        </p:nvSpPr>
        <p:spPr>
          <a:xfrm>
            <a:off x="8906004" y="6551112"/>
            <a:ext cx="2490571" cy="283777"/>
          </a:xfrm>
          <a:prstGeom prst="rect">
            <a:avLst/>
          </a:prstGeom>
        </p:spPr>
        <p:txBody>
          <a:bodyPr/>
          <a:lstStyle/>
          <a:p>
            <a:r>
              <a:rPr lang="en-US"/>
              <a:t>© 2018 ExlService Holdings, Inc.</a:t>
            </a:r>
          </a:p>
        </p:txBody>
      </p:sp>
      <p:sp>
        <p:nvSpPr>
          <p:cNvPr id="6" name="Slide Number Placeholder 5"/>
          <p:cNvSpPr>
            <a:spLocks noGrp="1"/>
          </p:cNvSpPr>
          <p:nvPr>
            <p:ph type="sldNum" sz="quarter" idx="4294967295"/>
          </p:nvPr>
        </p:nvSpPr>
        <p:spPr>
          <a:xfrm>
            <a:off x="11532781" y="6551112"/>
            <a:ext cx="304799" cy="283777"/>
          </a:xfrm>
          <a:prstGeom prst="rect">
            <a:avLst/>
          </a:prstGeom>
        </p:spPr>
        <p:txBody>
          <a:bodyPr/>
          <a:lstStyle/>
          <a:p>
            <a:fld id="{EB4FF9C4-EEBF-D24D-8A4E-C0B9CCE3F975}" type="slidenum">
              <a:rPr lang="en-US" smtClean="0"/>
              <a:t>17</a:t>
            </a:fld>
            <a:endParaRPr lang="en-US"/>
          </a:p>
        </p:txBody>
      </p:sp>
      <p:sp>
        <p:nvSpPr>
          <p:cNvPr id="9" name="Text Placeholder 8"/>
          <p:cNvSpPr>
            <a:spLocks noGrp="1"/>
          </p:cNvSpPr>
          <p:nvPr>
            <p:ph type="body" sz="quarter" idx="4294967295"/>
          </p:nvPr>
        </p:nvSpPr>
        <p:spPr>
          <a:xfrm>
            <a:off x="609600" y="6400799"/>
            <a:ext cx="5740221" cy="351833"/>
          </a:xfrm>
        </p:spPr>
        <p:txBody>
          <a:bodyPr/>
          <a:lstStyle/>
          <a:p>
            <a:endParaRPr lang="en-US"/>
          </a:p>
        </p:txBody>
      </p:sp>
    </p:spTree>
    <p:extLst>
      <p:ext uri="{BB962C8B-B14F-4D97-AF65-F5344CB8AC3E}">
        <p14:creationId xmlns:p14="http://schemas.microsoft.com/office/powerpoint/2010/main" val="931674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
        <p:nvSpPr>
          <p:cNvPr id="7" name="Freeform 6"/>
          <p:cNvSpPr/>
          <p:nvPr/>
        </p:nvSpPr>
        <p:spPr>
          <a:xfrm>
            <a:off x="-1" y="763793"/>
            <a:ext cx="6260757" cy="6108192"/>
          </a:xfrm>
          <a:custGeom>
            <a:avLst/>
            <a:gdLst>
              <a:gd name="connsiteX0" fmla="*/ 6260757 w 6260757"/>
              <a:gd name="connsiteY0" fmla="*/ 0 h 6096000"/>
              <a:gd name="connsiteX1" fmla="*/ 0 w 6260757"/>
              <a:gd name="connsiteY1" fmla="*/ 0 h 6096000"/>
              <a:gd name="connsiteX2" fmla="*/ 0 w 6260757"/>
              <a:gd name="connsiteY2" fmla="*/ 6096000 h 6096000"/>
              <a:gd name="connsiteX3" fmla="*/ 2224216 w 6260757"/>
              <a:gd name="connsiteY3" fmla="*/ 6096000 h 6096000"/>
              <a:gd name="connsiteX4" fmla="*/ 6260757 w 6260757"/>
              <a:gd name="connsiteY4" fmla="*/ 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0757" h="6096000">
                <a:moveTo>
                  <a:pt x="6260757" y="0"/>
                </a:moveTo>
                <a:lnTo>
                  <a:pt x="0" y="0"/>
                </a:lnTo>
                <a:lnTo>
                  <a:pt x="0" y="6096000"/>
                </a:lnTo>
                <a:lnTo>
                  <a:pt x="2224216" y="6096000"/>
                </a:lnTo>
                <a:lnTo>
                  <a:pt x="6260757"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30598" y="1506378"/>
            <a:ext cx="3949013" cy="861774"/>
          </a:xfrm>
          <a:prstGeom prst="rect">
            <a:avLst/>
          </a:prstGeom>
          <a:solidFill>
            <a:schemeClr val="tx1">
              <a:alpha val="69000"/>
            </a:schemeClr>
          </a:solidFill>
        </p:spPr>
        <p:txBody>
          <a:bodyPr wrap="square" lIns="0" tIns="0" rIns="0" bIns="0" rtlCol="0">
            <a:spAutoFit/>
          </a:bodyPr>
          <a:lstStyle/>
          <a:p>
            <a:r>
              <a:rPr lang="en-US" sz="1400" dirty="0">
                <a:solidFill>
                  <a:schemeClr val="bg1"/>
                </a:solidFill>
              </a:rPr>
              <a:t>To replace this image</a:t>
            </a:r>
            <a:br>
              <a:rPr lang="en-US" sz="1400" dirty="0">
                <a:solidFill>
                  <a:schemeClr val="bg1"/>
                </a:solidFill>
              </a:rPr>
            </a:br>
            <a:r>
              <a:rPr lang="en-US" sz="1400" dirty="0">
                <a:solidFill>
                  <a:schemeClr val="bg1"/>
                </a:solidFill>
              </a:rPr>
              <a:t>Click on the upper left corner of it, </a:t>
            </a:r>
            <a:br>
              <a:rPr lang="en-US" sz="1400" dirty="0">
                <a:solidFill>
                  <a:schemeClr val="bg1"/>
                </a:solidFill>
              </a:rPr>
            </a:br>
            <a:r>
              <a:rPr lang="en-US" sz="1400" dirty="0">
                <a:solidFill>
                  <a:schemeClr val="bg1"/>
                </a:solidFill>
              </a:rPr>
              <a:t>select Shape Fill / Picture… / </a:t>
            </a:r>
            <a:br>
              <a:rPr lang="en-US" sz="1400" dirty="0">
                <a:solidFill>
                  <a:schemeClr val="bg1"/>
                </a:solidFill>
              </a:rPr>
            </a:br>
            <a:r>
              <a:rPr lang="en-US" sz="1400" dirty="0">
                <a:solidFill>
                  <a:schemeClr val="bg1"/>
                </a:solidFill>
              </a:rPr>
              <a:t>then browse to select a 6.85” W X 6.68” H image</a:t>
            </a:r>
          </a:p>
        </p:txBody>
      </p:sp>
    </p:spTree>
    <p:extLst>
      <p:ext uri="{BB962C8B-B14F-4D97-AF65-F5344CB8AC3E}">
        <p14:creationId xmlns:p14="http://schemas.microsoft.com/office/powerpoint/2010/main" val="370054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t>Lorem ipsum dolor sit amet, consectetur adipiscing elit. Nam sed tempus diam. </a:t>
            </a:r>
          </a:p>
          <a:p>
            <a:r>
              <a:rPr lang="en-US"/>
              <a:t>Vestibulum at risus ac risus feugiat pretium in eget dui. Quisque eleifend in velit sit amet aliquam. </a:t>
            </a:r>
          </a:p>
          <a:p>
            <a:pPr lvl="1"/>
            <a:r>
              <a:rPr lang="en-US"/>
              <a:t>Phasellus pharetra, dui eu ornare hendrerit, odio quam commodo leo, sed blandit leo urna non justo.</a:t>
            </a:r>
          </a:p>
          <a:p>
            <a:endParaRPr lang="en-US" dirty="0"/>
          </a:p>
        </p:txBody>
      </p:sp>
      <p:sp>
        <p:nvSpPr>
          <p:cNvPr id="3" name="Title 2"/>
          <p:cNvSpPr>
            <a:spLocks noGrp="1"/>
          </p:cNvSpPr>
          <p:nvPr>
            <p:ph type="title"/>
          </p:nvPr>
        </p:nvSpPr>
        <p:spPr/>
        <p:txBody>
          <a:bodyPr/>
          <a:lstStyle/>
          <a:p>
            <a:r>
              <a:rPr lang="en-US"/>
              <a:t>Feature Layout</a:t>
            </a:r>
            <a:endParaRPr lang="en-US" dirty="0"/>
          </a:p>
        </p:txBody>
      </p:sp>
    </p:spTree>
    <p:extLst>
      <p:ext uri="{BB962C8B-B14F-4D97-AF65-F5344CB8AC3E}">
        <p14:creationId xmlns:p14="http://schemas.microsoft.com/office/powerpoint/2010/main" val="1740399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88001"/>
            <a:ext cx="10972800" cy="4641273"/>
          </a:xfrm>
        </p:spPr>
        <p:txBody>
          <a:bodyPr numCol="1">
            <a:normAutofit/>
          </a:bodyPr>
          <a:lstStyle/>
          <a:p>
            <a:pPr marL="0" indent="0">
              <a:buNone/>
            </a:pPr>
            <a:r>
              <a:rPr lang="en-US" sz="1900" dirty="0"/>
              <a:t>MIA is a search based analytical tool which uses English queries to search database and display the results in the form of intuitive charts for drawing meaningful insights</a:t>
            </a:r>
          </a:p>
          <a:p>
            <a:pPr marL="0" indent="0">
              <a:buNone/>
            </a:pPr>
            <a:endParaRPr lang="en-US" dirty="0"/>
          </a:p>
        </p:txBody>
      </p:sp>
      <p:sp>
        <p:nvSpPr>
          <p:cNvPr id="7" name="Text Placeholder 6"/>
          <p:cNvSpPr>
            <a:spLocks noGrp="1"/>
          </p:cNvSpPr>
          <p:nvPr>
            <p:ph type="body" sz="quarter" idx="13"/>
          </p:nvPr>
        </p:nvSpPr>
        <p:spPr/>
        <p:txBody>
          <a:bodyPr/>
          <a:lstStyle/>
          <a:p>
            <a:r>
              <a:rPr lang="en-US" dirty="0"/>
              <a:t>introduction</a:t>
            </a:r>
          </a:p>
        </p:txBody>
      </p:sp>
      <p:pic>
        <p:nvPicPr>
          <p:cNvPr id="6" name="Picture 5">
            <a:extLst>
              <a:ext uri="{FF2B5EF4-FFF2-40B4-BE49-F238E27FC236}">
                <a16:creationId xmlns:a16="http://schemas.microsoft.com/office/drawing/2014/main" id="{8D23413C-D798-4E96-B593-D7A635090E3D}"/>
              </a:ext>
            </a:extLst>
          </p:cNvPr>
          <p:cNvPicPr>
            <a:picLocks noChangeAspect="1"/>
          </p:cNvPicPr>
          <p:nvPr/>
        </p:nvPicPr>
        <p:blipFill>
          <a:blip r:embed="rId2"/>
          <a:stretch>
            <a:fillRect/>
          </a:stretch>
        </p:blipFill>
        <p:spPr>
          <a:xfrm>
            <a:off x="1757362" y="1641792"/>
            <a:ext cx="8476401" cy="4767975"/>
          </a:xfrm>
          <a:prstGeom prst="rect">
            <a:avLst/>
          </a:prstGeom>
          <a:effectLst>
            <a:softEdge rad="12700"/>
          </a:effectLst>
        </p:spPr>
      </p:pic>
    </p:spTree>
    <p:extLst>
      <p:ext uri="{BB962C8B-B14F-4D97-AF65-F5344CB8AC3E}">
        <p14:creationId xmlns:p14="http://schemas.microsoft.com/office/powerpoint/2010/main" val="788523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Feature Layout-2</a:t>
            </a:r>
          </a:p>
        </p:txBody>
      </p:sp>
    </p:spTree>
    <p:extLst>
      <p:ext uri="{BB962C8B-B14F-4D97-AF65-F5344CB8AC3E}">
        <p14:creationId xmlns:p14="http://schemas.microsoft.com/office/powerpoint/2010/main" val="210623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5307106"/>
            <a:ext cx="12192000" cy="9323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Autofit/>
          </a:bodyPr>
          <a:lstStyle/>
          <a:p>
            <a:r>
              <a:rPr lang="en-US" sz="2000" dirty="0"/>
              <a:t>Slide presentations should help tell a story as a VISUAL AID. </a:t>
            </a:r>
            <a:br>
              <a:rPr lang="en-US" sz="2000" dirty="0"/>
            </a:br>
            <a:r>
              <a:rPr lang="en-US" sz="2000" dirty="0"/>
              <a:t>Slides should NOT be created as a “final document or leave-behind”</a:t>
            </a:r>
          </a:p>
        </p:txBody>
      </p:sp>
      <p:sp>
        <p:nvSpPr>
          <p:cNvPr id="4" name="Content Placeholder 3"/>
          <p:cNvSpPr>
            <a:spLocks noGrp="1"/>
          </p:cNvSpPr>
          <p:nvPr>
            <p:ph idx="1"/>
          </p:nvPr>
        </p:nvSpPr>
        <p:spPr>
          <a:xfrm>
            <a:off x="609600" y="1759527"/>
            <a:ext cx="10972800" cy="3368286"/>
          </a:xfrm>
        </p:spPr>
        <p:txBody>
          <a:bodyPr/>
          <a:lstStyle/>
          <a:p>
            <a:r>
              <a:rPr lang="en-US" dirty="0"/>
              <a:t>Use 7 or fewer bullet points per slide</a:t>
            </a:r>
          </a:p>
          <a:p>
            <a:r>
              <a:rPr lang="en-US" dirty="0"/>
              <a:t>Do not use less than 18 point size </a:t>
            </a:r>
            <a:br>
              <a:rPr lang="en-US" dirty="0"/>
            </a:br>
            <a:r>
              <a:rPr lang="en-US" dirty="0"/>
              <a:t>font – especially if the presentation </a:t>
            </a:r>
            <a:br>
              <a:rPr lang="en-US" dirty="0"/>
            </a:br>
            <a:r>
              <a:rPr lang="en-US" dirty="0"/>
              <a:t>will be projected</a:t>
            </a:r>
          </a:p>
          <a:p>
            <a:r>
              <a:rPr lang="en-US" dirty="0"/>
              <a:t>Use graphics and imagery instead of </a:t>
            </a:r>
            <a:br>
              <a:rPr lang="en-US" dirty="0"/>
            </a:br>
            <a:r>
              <a:rPr lang="en-US" dirty="0"/>
              <a:t>type when possible</a:t>
            </a:r>
          </a:p>
          <a:p>
            <a:r>
              <a:rPr lang="en-US" dirty="0"/>
              <a:t>Text and graphics should NEVER partially </a:t>
            </a:r>
            <a:br>
              <a:rPr lang="en-US" dirty="0"/>
            </a:br>
            <a:r>
              <a:rPr lang="en-US" dirty="0"/>
              <a:t>cover the EXL logo</a:t>
            </a:r>
          </a:p>
          <a:p>
            <a:r>
              <a:rPr lang="en-US" dirty="0"/>
              <a:t>DO NOT USE CLIENT OR PROSPECT LOGOS</a:t>
            </a:r>
          </a:p>
        </p:txBody>
      </p:sp>
      <p:sp>
        <p:nvSpPr>
          <p:cNvPr id="5" name="Text Placeholder 4"/>
          <p:cNvSpPr>
            <a:spLocks noGrp="1"/>
          </p:cNvSpPr>
          <p:nvPr>
            <p:ph type="body" sz="quarter" idx="13"/>
          </p:nvPr>
        </p:nvSpPr>
        <p:spPr/>
        <p:txBody>
          <a:bodyPr/>
          <a:lstStyle/>
          <a:p>
            <a:r>
              <a:rPr lang="en-US" dirty="0"/>
              <a:t>Best practices - Typography</a:t>
            </a:r>
          </a:p>
        </p:txBody>
      </p:sp>
      <p:sp>
        <p:nvSpPr>
          <p:cNvPr id="9" name="TextBox 8"/>
          <p:cNvSpPr txBox="1"/>
          <p:nvPr/>
        </p:nvSpPr>
        <p:spPr>
          <a:xfrm>
            <a:off x="9395276" y="1759526"/>
            <a:ext cx="2151025" cy="2339102"/>
          </a:xfrm>
          <a:prstGeom prst="rect">
            <a:avLst/>
          </a:prstGeom>
          <a:noFill/>
        </p:spPr>
        <p:txBody>
          <a:bodyPr wrap="square" rtlCol="0">
            <a:spAutoFit/>
          </a:bodyPr>
          <a:lstStyle/>
          <a:p>
            <a:pPr lvl="0">
              <a:spcAft>
                <a:spcPts val="1200"/>
              </a:spcAft>
            </a:pPr>
            <a:r>
              <a:rPr lang="en-US" sz="2400" dirty="0">
                <a:latin typeface="+mj-lt"/>
              </a:rPr>
              <a:t>LESS IS MORE!</a:t>
            </a:r>
          </a:p>
          <a:p>
            <a:pPr lvl="0">
              <a:spcAft>
                <a:spcPts val="1200"/>
              </a:spcAft>
            </a:pPr>
            <a:r>
              <a:rPr lang="en-US" dirty="0"/>
              <a:t>“Simplicity is </a:t>
            </a:r>
            <a:br>
              <a:rPr lang="en-US" dirty="0"/>
            </a:br>
            <a:r>
              <a:rPr lang="en-US" dirty="0"/>
              <a:t> the ultimate</a:t>
            </a:r>
            <a:br>
              <a:rPr lang="en-US" dirty="0"/>
            </a:br>
            <a:r>
              <a:rPr lang="en-US" dirty="0"/>
              <a:t> sophistication.”</a:t>
            </a:r>
          </a:p>
          <a:p>
            <a:pPr lvl="0" algn="r">
              <a:spcAft>
                <a:spcPts val="1200"/>
              </a:spcAft>
            </a:pPr>
            <a:r>
              <a:rPr lang="en-US" sz="1400" dirty="0"/>
              <a:t>Leonardo da Vinci</a:t>
            </a:r>
          </a:p>
          <a:p>
            <a:pPr lvl="0">
              <a:spcAft>
                <a:spcPts val="1200"/>
              </a:spcAft>
            </a:pPr>
            <a:endParaRPr lang="en-US" sz="2400" b="1" dirty="0"/>
          </a:p>
        </p:txBody>
      </p:sp>
      <p:cxnSp>
        <p:nvCxnSpPr>
          <p:cNvPr id="10" name="Straight Connector 9"/>
          <p:cNvCxnSpPr/>
          <p:nvPr/>
        </p:nvCxnSpPr>
        <p:spPr>
          <a:xfrm>
            <a:off x="9282073" y="1750561"/>
            <a:ext cx="0" cy="189118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0" y="5414247"/>
            <a:ext cx="10936701" cy="646331"/>
          </a:xfrm>
          <a:prstGeom prst="rect">
            <a:avLst/>
          </a:prstGeom>
        </p:spPr>
        <p:txBody>
          <a:bodyPr wrap="square">
            <a:spAutoFit/>
          </a:bodyPr>
          <a:lstStyle/>
          <a:p>
            <a:r>
              <a:rPr lang="en-US" b="1" dirty="0"/>
              <a:t>Visual Brand Guide and Templates</a:t>
            </a:r>
          </a:p>
          <a:p>
            <a:r>
              <a:rPr lang="en-US" dirty="0">
                <a:hlinkClick r:id="rId2"/>
              </a:rPr>
              <a:t>https://planetexl.exlservice.com/functions/marketing/Pages/Brand_Assets-Logos-Templates.aspx</a:t>
            </a:r>
            <a:endParaRPr lang="en-US" dirty="0"/>
          </a:p>
        </p:txBody>
      </p:sp>
    </p:spTree>
    <p:extLst>
      <p:ext uri="{BB962C8B-B14F-4D97-AF65-F5344CB8AC3E}">
        <p14:creationId xmlns:p14="http://schemas.microsoft.com/office/powerpoint/2010/main" val="1213501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Best practices – graphics and images</a:t>
            </a:r>
            <a:endParaRPr lang="en-US" dirty="0"/>
          </a:p>
        </p:txBody>
      </p:sp>
      <p:sp>
        <p:nvSpPr>
          <p:cNvPr id="3" name="Title 2"/>
          <p:cNvSpPr>
            <a:spLocks noGrp="1"/>
          </p:cNvSpPr>
          <p:nvPr>
            <p:ph type="title"/>
          </p:nvPr>
        </p:nvSpPr>
        <p:spPr>
          <a:xfrm>
            <a:off x="609600" y="924762"/>
            <a:ext cx="10972800" cy="725056"/>
          </a:xfrm>
        </p:spPr>
        <p:txBody>
          <a:bodyPr>
            <a:normAutofit fontScale="90000"/>
          </a:bodyPr>
          <a:lstStyle/>
          <a:p>
            <a:r>
              <a:rPr lang="en-US" dirty="0"/>
              <a:t>Our graphic communication style is clean and bold.</a:t>
            </a:r>
            <a:br>
              <a:rPr lang="en-US" dirty="0"/>
            </a:br>
            <a:r>
              <a:rPr lang="en-US" dirty="0"/>
              <a:t>Do not over-use visual effects:</a:t>
            </a:r>
          </a:p>
        </p:txBody>
      </p:sp>
      <p:sp>
        <p:nvSpPr>
          <p:cNvPr id="8" name="Rounded Rectangle 7"/>
          <p:cNvSpPr/>
          <p:nvPr/>
        </p:nvSpPr>
        <p:spPr>
          <a:xfrm>
            <a:off x="754609" y="1974303"/>
            <a:ext cx="2090057" cy="6008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600" dirty="0">
                <a:solidFill>
                  <a:schemeClr val="bg1"/>
                </a:solidFill>
              </a:rPr>
              <a:t>EXL graphic communications</a:t>
            </a:r>
          </a:p>
        </p:txBody>
      </p:sp>
      <p:sp>
        <p:nvSpPr>
          <p:cNvPr id="11" name="Rounded Rectangle 10"/>
          <p:cNvSpPr/>
          <p:nvPr/>
        </p:nvSpPr>
        <p:spPr>
          <a:xfrm>
            <a:off x="3615435" y="1974303"/>
            <a:ext cx="2090057" cy="60089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4"/>
              </a:gs>
            </a:gsLst>
            <a:path path="circle">
              <a:fillToRect l="50000" t="50000" r="50000" b="50000"/>
            </a:path>
            <a:tileRect/>
          </a:gradFill>
          <a:ln>
            <a:solidFill>
              <a:schemeClr val="accent4"/>
            </a:solid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600" dirty="0">
                <a:solidFill>
                  <a:schemeClr val="bg1"/>
                </a:solidFill>
              </a:rPr>
              <a:t>EXL graphic communications</a:t>
            </a:r>
          </a:p>
        </p:txBody>
      </p:sp>
      <p:cxnSp>
        <p:nvCxnSpPr>
          <p:cNvPr id="12" name="Straight Connector 11"/>
          <p:cNvCxnSpPr/>
          <p:nvPr/>
        </p:nvCxnSpPr>
        <p:spPr>
          <a:xfrm flipH="1">
            <a:off x="4227971" y="1800131"/>
            <a:ext cx="864983" cy="9492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54609" y="2575194"/>
            <a:ext cx="561051" cy="369332"/>
          </a:xfrm>
          <a:prstGeom prst="rect">
            <a:avLst/>
          </a:prstGeom>
          <a:noFill/>
        </p:spPr>
        <p:txBody>
          <a:bodyPr wrap="none" rtlCol="0">
            <a:spAutoFit/>
          </a:bodyPr>
          <a:lstStyle/>
          <a:p>
            <a:r>
              <a:rPr lang="en-US" dirty="0"/>
              <a:t>Yes</a:t>
            </a:r>
          </a:p>
        </p:txBody>
      </p:sp>
      <p:sp>
        <p:nvSpPr>
          <p:cNvPr id="14" name="TextBox 13"/>
          <p:cNvSpPr txBox="1"/>
          <p:nvPr/>
        </p:nvSpPr>
        <p:spPr>
          <a:xfrm>
            <a:off x="3615435" y="2575194"/>
            <a:ext cx="479618" cy="369332"/>
          </a:xfrm>
          <a:prstGeom prst="rect">
            <a:avLst/>
          </a:prstGeom>
          <a:noFill/>
        </p:spPr>
        <p:txBody>
          <a:bodyPr wrap="none" rtlCol="0">
            <a:spAutoFit/>
          </a:bodyPr>
          <a:lstStyle/>
          <a:p>
            <a:r>
              <a:rPr lang="en-US" dirty="0"/>
              <a:t>No</a:t>
            </a:r>
          </a:p>
        </p:txBody>
      </p:sp>
      <p:sp>
        <p:nvSpPr>
          <p:cNvPr id="15" name="Rounded Rectangle 14"/>
          <p:cNvSpPr/>
          <p:nvPr/>
        </p:nvSpPr>
        <p:spPr>
          <a:xfrm>
            <a:off x="692160" y="4446493"/>
            <a:ext cx="1027221" cy="1027221"/>
          </a:xfrm>
          <a:prstGeom prst="roundRect">
            <a:avLst>
              <a:gd name="adj" fmla="val 7334"/>
            </a:avLst>
          </a:prstGeom>
          <a:blipFill dpi="0" rotWithShape="1">
            <a:blip r:embed="rId2">
              <a:extLst>
                <a:ext uri="{28A0092B-C50C-407E-A947-70E740481C1C}">
                  <a14:useLocalDpi xmlns:a14="http://schemas.microsoft.com/office/drawing/2010/main" val="0"/>
                </a:ext>
              </a:extLst>
            </a:blip>
            <a:srcRect/>
            <a:stretch>
              <a:fillRect/>
            </a:stretch>
          </a:blip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ounded Rectangle 15"/>
          <p:cNvSpPr/>
          <p:nvPr/>
        </p:nvSpPr>
        <p:spPr>
          <a:xfrm>
            <a:off x="2367082" y="4446493"/>
            <a:ext cx="1027221" cy="1027221"/>
          </a:xfrm>
          <a:prstGeom prst="roundRect">
            <a:avLst>
              <a:gd name="adj" fmla="val 7334"/>
            </a:avLst>
          </a:prstGeom>
          <a:blipFill dpi="0" rotWithShape="1">
            <a:blip r:embed="rId3">
              <a:extLst>
                <a:ext uri="{28A0092B-C50C-407E-A947-70E740481C1C}">
                  <a14:useLocalDpi xmlns:a14="http://schemas.microsoft.com/office/drawing/2010/main" val="0"/>
                </a:ext>
              </a:extLst>
            </a:blip>
            <a:srcRect/>
            <a:stretch>
              <a:fillRect/>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ounded Rectangle 16"/>
          <p:cNvSpPr/>
          <p:nvPr/>
        </p:nvSpPr>
        <p:spPr>
          <a:xfrm>
            <a:off x="3569687" y="4446493"/>
            <a:ext cx="1027221" cy="1027221"/>
          </a:xfrm>
          <a:prstGeom prst="roundRect">
            <a:avLst>
              <a:gd name="adj" fmla="val 7334"/>
            </a:avLst>
          </a:prstGeom>
          <a:blipFill dpi="0" rotWithShape="1">
            <a:blip r:embed="rId4">
              <a:extLst>
                <a:ext uri="{28A0092B-C50C-407E-A947-70E740481C1C}">
                  <a14:useLocalDpi xmlns:a14="http://schemas.microsoft.com/office/drawing/2010/main" val="0"/>
                </a:ext>
              </a:extLst>
            </a:blip>
            <a:srcRect/>
            <a:stretch>
              <a:fillRect/>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ounded Rectangle 17"/>
          <p:cNvSpPr/>
          <p:nvPr/>
        </p:nvSpPr>
        <p:spPr>
          <a:xfrm>
            <a:off x="4772292" y="4446493"/>
            <a:ext cx="1027221" cy="1027221"/>
          </a:xfrm>
          <a:prstGeom prst="roundRect">
            <a:avLst>
              <a:gd name="adj" fmla="val 7334"/>
            </a:avLst>
          </a:prstGeom>
          <a:blipFill dpi="0" rotWithShape="1">
            <a:blip r:embed="rId5">
              <a:extLst>
                <a:ext uri="{28A0092B-C50C-407E-A947-70E740481C1C}">
                  <a14:useLocalDpi xmlns:a14="http://schemas.microsoft.com/office/drawing/2010/main" val="0"/>
                </a:ext>
              </a:extLst>
            </a:blip>
            <a:srcRect/>
            <a:stretch>
              <a:fillRect/>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ounded Rectangle 18"/>
          <p:cNvSpPr/>
          <p:nvPr/>
        </p:nvSpPr>
        <p:spPr>
          <a:xfrm>
            <a:off x="5974896" y="4446493"/>
            <a:ext cx="1027221" cy="1027221"/>
          </a:xfrm>
          <a:prstGeom prst="roundRect">
            <a:avLst>
              <a:gd name="adj" fmla="val 7334"/>
            </a:avLst>
          </a:prstGeom>
          <a:blipFill dpi="0" rotWithShape="1">
            <a:blip r:embed="rId6">
              <a:extLst>
                <a:ext uri="{28A0092B-C50C-407E-A947-70E740481C1C}">
                  <a14:useLocalDpi xmlns:a14="http://schemas.microsoft.com/office/drawing/2010/main" val="0"/>
                </a:ext>
              </a:extLst>
            </a:blip>
            <a:srcRect/>
            <a:stretch>
              <a:fillRect/>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0" name="Straight Connector 19"/>
          <p:cNvCxnSpPr/>
          <p:nvPr/>
        </p:nvCxnSpPr>
        <p:spPr>
          <a:xfrm flipH="1">
            <a:off x="2367082" y="4337032"/>
            <a:ext cx="1111220" cy="1246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917497" y="1800131"/>
            <a:ext cx="1851763" cy="830997"/>
          </a:xfrm>
          <a:prstGeom prst="rect">
            <a:avLst/>
          </a:prstGeom>
          <a:noFill/>
        </p:spPr>
        <p:txBody>
          <a:bodyPr wrap="square" lIns="0" tIns="0" rIns="0" bIns="0" rtlCol="0">
            <a:spAutoFit/>
          </a:bodyPr>
          <a:lstStyle/>
          <a:p>
            <a:pPr marL="233363" indent="-233363">
              <a:spcAft>
                <a:spcPts val="1200"/>
              </a:spcAft>
              <a:buFont typeface="Arial" pitchFamily="34" charset="0"/>
              <a:buChar char="•"/>
            </a:pPr>
            <a:r>
              <a:rPr lang="en-US" dirty="0"/>
              <a:t>Do not use 3/D embossing effects</a:t>
            </a:r>
          </a:p>
        </p:txBody>
      </p:sp>
      <p:sp>
        <p:nvSpPr>
          <p:cNvPr id="37" name="TextBox 36"/>
          <p:cNvSpPr txBox="1"/>
          <p:nvPr/>
        </p:nvSpPr>
        <p:spPr>
          <a:xfrm>
            <a:off x="609600" y="5899822"/>
            <a:ext cx="5140831" cy="615553"/>
          </a:xfrm>
          <a:prstGeom prst="rect">
            <a:avLst/>
          </a:prstGeom>
          <a:noFill/>
        </p:spPr>
        <p:txBody>
          <a:bodyPr wrap="none" lIns="0" tIns="0" rIns="0" bIns="0" rtlCol="0">
            <a:spAutoFit/>
          </a:bodyPr>
          <a:lstStyle/>
          <a:p>
            <a:r>
              <a:rPr lang="en-US" sz="2000" b="1" dirty="0">
                <a:solidFill>
                  <a:schemeClr val="accent3"/>
                </a:solidFill>
              </a:rPr>
              <a:t>Reserve using ORANGE </a:t>
            </a:r>
            <a:r>
              <a:rPr lang="en-US" sz="2000" dirty="0">
                <a:solidFill>
                  <a:schemeClr val="accent3"/>
                </a:solidFill>
              </a:rPr>
              <a:t>for major points of </a:t>
            </a:r>
            <a:br>
              <a:rPr lang="en-US" sz="2000" dirty="0">
                <a:solidFill>
                  <a:schemeClr val="accent3"/>
                </a:solidFill>
              </a:rPr>
            </a:br>
            <a:r>
              <a:rPr lang="en-US" sz="2000" dirty="0">
                <a:solidFill>
                  <a:schemeClr val="accent3"/>
                </a:solidFill>
              </a:rPr>
              <a:t>emphasis and highlighting statistics</a:t>
            </a:r>
          </a:p>
        </p:txBody>
      </p:sp>
      <p:sp>
        <p:nvSpPr>
          <p:cNvPr id="41" name="TextBox 40"/>
          <p:cNvSpPr txBox="1"/>
          <p:nvPr/>
        </p:nvSpPr>
        <p:spPr>
          <a:xfrm>
            <a:off x="609600" y="3404456"/>
            <a:ext cx="6589059" cy="830997"/>
          </a:xfrm>
          <a:prstGeom prst="rect">
            <a:avLst/>
          </a:prstGeom>
          <a:noFill/>
        </p:spPr>
        <p:txBody>
          <a:bodyPr wrap="square" lIns="0" tIns="0" rIns="0" bIns="0" rtlCol="0">
            <a:spAutoFit/>
          </a:bodyPr>
          <a:lstStyle/>
          <a:p>
            <a:r>
              <a:rPr lang="en-US" dirty="0"/>
              <a:t>When choosing imagery, use real, situational photos. </a:t>
            </a:r>
          </a:p>
          <a:p>
            <a:r>
              <a:rPr lang="en-US" dirty="0"/>
              <a:t>Do not use clip art, cliché imagery, high digitally-manufactured images, or posed studio photos.</a:t>
            </a:r>
          </a:p>
        </p:txBody>
      </p:sp>
      <p:cxnSp>
        <p:nvCxnSpPr>
          <p:cNvPr id="48" name="Straight Connector 47"/>
          <p:cNvCxnSpPr/>
          <p:nvPr/>
        </p:nvCxnSpPr>
        <p:spPr>
          <a:xfrm flipH="1">
            <a:off x="3527687" y="4337032"/>
            <a:ext cx="1111220" cy="1246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772292" y="4337032"/>
            <a:ext cx="1111220" cy="1246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974896" y="4337032"/>
            <a:ext cx="1111220" cy="1246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60494" y="5461094"/>
            <a:ext cx="435056" cy="276999"/>
          </a:xfrm>
          <a:prstGeom prst="rect">
            <a:avLst/>
          </a:prstGeom>
          <a:noFill/>
        </p:spPr>
        <p:txBody>
          <a:bodyPr wrap="none" rtlCol="0">
            <a:spAutoFit/>
          </a:bodyPr>
          <a:lstStyle/>
          <a:p>
            <a:r>
              <a:rPr lang="en-US" sz="1200" dirty="0"/>
              <a:t>Yes</a:t>
            </a:r>
          </a:p>
        </p:txBody>
      </p:sp>
      <p:sp>
        <p:nvSpPr>
          <p:cNvPr id="54" name="TextBox 53"/>
          <p:cNvSpPr txBox="1"/>
          <p:nvPr/>
        </p:nvSpPr>
        <p:spPr>
          <a:xfrm>
            <a:off x="2420031" y="5461094"/>
            <a:ext cx="380232" cy="276999"/>
          </a:xfrm>
          <a:prstGeom prst="rect">
            <a:avLst/>
          </a:prstGeom>
          <a:noFill/>
        </p:spPr>
        <p:txBody>
          <a:bodyPr wrap="none" rtlCol="0">
            <a:spAutoFit/>
          </a:bodyPr>
          <a:lstStyle/>
          <a:p>
            <a:r>
              <a:rPr lang="en-US" sz="1200" dirty="0"/>
              <a:t>No</a:t>
            </a:r>
          </a:p>
        </p:txBody>
      </p:sp>
      <p:sp>
        <p:nvSpPr>
          <p:cNvPr id="23" name="TextBox 22"/>
          <p:cNvSpPr txBox="1"/>
          <p:nvPr/>
        </p:nvSpPr>
        <p:spPr>
          <a:xfrm>
            <a:off x="9121057" y="2977242"/>
            <a:ext cx="2443427" cy="553998"/>
          </a:xfrm>
          <a:prstGeom prst="rect">
            <a:avLst/>
          </a:prstGeom>
          <a:noFill/>
        </p:spPr>
        <p:txBody>
          <a:bodyPr wrap="square" lIns="0" tIns="0" rIns="0" bIns="0" rtlCol="0">
            <a:spAutoFit/>
          </a:bodyPr>
          <a:lstStyle/>
          <a:p>
            <a:pPr marL="233363" indent="-233363">
              <a:spcAft>
                <a:spcPts val="1200"/>
              </a:spcAft>
              <a:buFont typeface="Arial" pitchFamily="34" charset="0"/>
              <a:buChar char="•"/>
            </a:pPr>
            <a:r>
              <a:rPr lang="en-US" dirty="0"/>
              <a:t>Minimize the use of heavy stroke outlines</a:t>
            </a:r>
          </a:p>
        </p:txBody>
      </p:sp>
      <p:sp>
        <p:nvSpPr>
          <p:cNvPr id="24" name="TextBox 23"/>
          <p:cNvSpPr txBox="1"/>
          <p:nvPr/>
        </p:nvSpPr>
        <p:spPr>
          <a:xfrm>
            <a:off x="8549845" y="3876394"/>
            <a:ext cx="2176990" cy="553998"/>
          </a:xfrm>
          <a:prstGeom prst="rect">
            <a:avLst/>
          </a:prstGeom>
          <a:noFill/>
        </p:spPr>
        <p:txBody>
          <a:bodyPr wrap="square" lIns="0" tIns="0" rIns="0" bIns="0" rtlCol="0">
            <a:spAutoFit/>
          </a:bodyPr>
          <a:lstStyle/>
          <a:p>
            <a:pPr marL="233363" indent="-233363">
              <a:spcAft>
                <a:spcPts val="1200"/>
              </a:spcAft>
              <a:buFont typeface="Arial" pitchFamily="34" charset="0"/>
              <a:buChar char="•"/>
            </a:pPr>
            <a:r>
              <a:rPr lang="en-US" dirty="0"/>
              <a:t>Minimize the use of gradient fills</a:t>
            </a:r>
          </a:p>
        </p:txBody>
      </p:sp>
      <p:sp>
        <p:nvSpPr>
          <p:cNvPr id="26" name="TextBox 25"/>
          <p:cNvSpPr txBox="1"/>
          <p:nvPr/>
        </p:nvSpPr>
        <p:spPr>
          <a:xfrm>
            <a:off x="7933420" y="4776026"/>
            <a:ext cx="3129047" cy="830997"/>
          </a:xfrm>
          <a:prstGeom prst="rect">
            <a:avLst/>
          </a:prstGeom>
          <a:noFill/>
        </p:spPr>
        <p:txBody>
          <a:bodyPr wrap="square" lIns="0" tIns="0" rIns="0" bIns="0" rtlCol="0">
            <a:spAutoFit/>
          </a:bodyPr>
          <a:lstStyle/>
          <a:p>
            <a:pPr marL="233363" indent="-233363">
              <a:spcAft>
                <a:spcPts val="1200"/>
              </a:spcAft>
              <a:buFont typeface="Arial" pitchFamily="34" charset="0"/>
              <a:buChar char="•"/>
            </a:pPr>
            <a:r>
              <a:rPr lang="en-US" dirty="0"/>
              <a:t>Minimize the use of stylized effects such as embossing and drop shadows</a:t>
            </a:r>
          </a:p>
        </p:txBody>
      </p:sp>
    </p:spTree>
    <p:extLst>
      <p:ext uri="{BB962C8B-B14F-4D97-AF65-F5344CB8AC3E}">
        <p14:creationId xmlns:p14="http://schemas.microsoft.com/office/powerpoint/2010/main" val="3148617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762000"/>
            <a:ext cx="2967318" cy="609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3"/>
          </p:nvPr>
        </p:nvSpPr>
        <p:spPr/>
        <p:txBody>
          <a:bodyPr/>
          <a:lstStyle/>
          <a:p>
            <a:r>
              <a:rPr lang="en-US" dirty="0"/>
              <a:t>Image resources</a:t>
            </a:r>
          </a:p>
        </p:txBody>
      </p:sp>
      <p:sp>
        <p:nvSpPr>
          <p:cNvPr id="7" name="Title 6"/>
          <p:cNvSpPr>
            <a:spLocks noGrp="1"/>
          </p:cNvSpPr>
          <p:nvPr>
            <p:ph type="title"/>
          </p:nvPr>
        </p:nvSpPr>
        <p:spPr>
          <a:xfrm>
            <a:off x="3254189" y="1032342"/>
            <a:ext cx="8579224" cy="725056"/>
          </a:xfrm>
        </p:spPr>
        <p:txBody>
          <a:bodyPr anchor="t">
            <a:noAutofit/>
          </a:bodyPr>
          <a:lstStyle/>
          <a:p>
            <a:r>
              <a:rPr lang="en-US" dirty="0"/>
              <a:t>EXL does NOT have an unlimited enterprise-wide royalty free stock image license.</a:t>
            </a:r>
          </a:p>
        </p:txBody>
      </p:sp>
      <p:sp>
        <p:nvSpPr>
          <p:cNvPr id="5" name="TextBox 4"/>
          <p:cNvSpPr txBox="1"/>
          <p:nvPr/>
        </p:nvSpPr>
        <p:spPr>
          <a:xfrm>
            <a:off x="515849" y="1062442"/>
            <a:ext cx="2333899" cy="5442516"/>
          </a:xfrm>
          <a:prstGeom prst="rect">
            <a:avLst/>
          </a:prstGeom>
          <a:noFill/>
        </p:spPr>
        <p:txBody>
          <a:bodyPr wrap="square" rtlCol="0">
            <a:spAutoFit/>
          </a:bodyPr>
          <a:lstStyle/>
          <a:p>
            <a:pPr>
              <a:lnSpc>
                <a:spcPts val="1400"/>
              </a:lnSpc>
              <a:spcAft>
                <a:spcPts val="600"/>
              </a:spcAft>
            </a:pPr>
            <a:r>
              <a:rPr lang="en-US" sz="1400" b="1" dirty="0">
                <a:latin typeface="+mj-lt"/>
              </a:rPr>
              <a:t>FREE Royalty Free Images</a:t>
            </a:r>
          </a:p>
          <a:p>
            <a:pPr>
              <a:spcAft>
                <a:spcPts val="300"/>
              </a:spcAft>
            </a:pPr>
            <a:r>
              <a:rPr lang="en-US" sz="1000" b="1" dirty="0">
                <a:latin typeface="+mj-lt"/>
              </a:rPr>
              <a:t>Death to the Stock Photo</a:t>
            </a:r>
            <a:br>
              <a:rPr lang="en-US" sz="900" dirty="0"/>
            </a:br>
            <a:r>
              <a:rPr lang="en-US" sz="800" dirty="0">
                <a:hlinkClick r:id="rId2"/>
              </a:rPr>
              <a:t>http://join.deathtothestockphoto.com/</a:t>
            </a:r>
            <a:endParaRPr lang="en-US" sz="800" dirty="0"/>
          </a:p>
          <a:p>
            <a:pPr>
              <a:spcAft>
                <a:spcPts val="300"/>
              </a:spcAft>
            </a:pPr>
            <a:r>
              <a:rPr lang="en-US" sz="1000" b="1" dirty="0">
                <a:latin typeface="+mj-lt"/>
              </a:rPr>
              <a:t>New Old Stock </a:t>
            </a:r>
            <a:br>
              <a:rPr lang="en-US" sz="900" dirty="0"/>
            </a:br>
            <a:r>
              <a:rPr lang="en-US" sz="800" dirty="0">
                <a:hlinkClick r:id="rId3"/>
              </a:rPr>
              <a:t>http://nos.twnsnd.co/</a:t>
            </a:r>
            <a:endParaRPr lang="en-US" sz="800" dirty="0"/>
          </a:p>
          <a:p>
            <a:pPr>
              <a:spcAft>
                <a:spcPts val="300"/>
              </a:spcAft>
            </a:pPr>
            <a:r>
              <a:rPr lang="en-US" sz="1000" b="1" dirty="0" err="1">
                <a:latin typeface="+mj-lt"/>
              </a:rPr>
              <a:t>Superfamous</a:t>
            </a:r>
            <a:r>
              <a:rPr lang="en-US" sz="1000" b="1" dirty="0">
                <a:latin typeface="+mj-lt"/>
              </a:rPr>
              <a:t> </a:t>
            </a:r>
            <a:r>
              <a:rPr lang="en-US" sz="800" dirty="0">
                <a:latin typeface="+mj-lt"/>
              </a:rPr>
              <a:t>(requires attribution)</a:t>
            </a:r>
            <a:r>
              <a:rPr lang="en-US" sz="800" dirty="0"/>
              <a:t> </a:t>
            </a:r>
            <a:br>
              <a:rPr lang="en-US" sz="900" dirty="0"/>
            </a:br>
            <a:r>
              <a:rPr lang="en-US" sz="800" dirty="0">
                <a:hlinkClick r:id="rId4"/>
              </a:rPr>
              <a:t>http://superfamous.com/</a:t>
            </a:r>
            <a:endParaRPr lang="en-US" sz="800" dirty="0"/>
          </a:p>
          <a:p>
            <a:pPr>
              <a:spcAft>
                <a:spcPts val="300"/>
              </a:spcAft>
            </a:pPr>
            <a:r>
              <a:rPr lang="en-US" sz="1000" b="1" dirty="0" err="1">
                <a:latin typeface="+mj-lt"/>
              </a:rPr>
              <a:t>Picjumbo</a:t>
            </a:r>
            <a:r>
              <a:rPr lang="en-US" sz="1000" b="1" dirty="0">
                <a:latin typeface="+mj-lt"/>
              </a:rPr>
              <a:t> </a:t>
            </a:r>
            <a:br>
              <a:rPr lang="en-US" sz="900" dirty="0"/>
            </a:br>
            <a:r>
              <a:rPr lang="en-US" sz="800" dirty="0">
                <a:hlinkClick r:id="rId5"/>
              </a:rPr>
              <a:t>http://picjumbo.com/</a:t>
            </a:r>
            <a:endParaRPr lang="en-US" sz="800" dirty="0"/>
          </a:p>
          <a:p>
            <a:pPr>
              <a:spcAft>
                <a:spcPts val="300"/>
              </a:spcAft>
            </a:pPr>
            <a:r>
              <a:rPr lang="en-US" sz="1000" b="1" dirty="0">
                <a:latin typeface="+mj-lt"/>
              </a:rPr>
              <a:t>The Pattern Library </a:t>
            </a:r>
            <a:br>
              <a:rPr lang="en-US" sz="900" dirty="0"/>
            </a:br>
            <a:r>
              <a:rPr lang="en-US" sz="800" dirty="0">
                <a:hlinkClick r:id="rId6"/>
              </a:rPr>
              <a:t>http://thepatternlibrary.com/</a:t>
            </a:r>
            <a:endParaRPr lang="en-US" sz="800" dirty="0"/>
          </a:p>
          <a:p>
            <a:pPr>
              <a:spcAft>
                <a:spcPts val="300"/>
              </a:spcAft>
            </a:pPr>
            <a:r>
              <a:rPr lang="en-US" sz="1000" b="1" dirty="0" err="1">
                <a:latin typeface="+mj-lt"/>
              </a:rPr>
              <a:t>Gratisography</a:t>
            </a:r>
            <a:br>
              <a:rPr lang="en-US" sz="900" dirty="0"/>
            </a:br>
            <a:r>
              <a:rPr lang="en-US" sz="800" dirty="0">
                <a:hlinkClick r:id="rId7"/>
              </a:rPr>
              <a:t>http://www.gratisography.com/</a:t>
            </a:r>
            <a:endParaRPr lang="en-US" sz="800" dirty="0"/>
          </a:p>
          <a:p>
            <a:pPr>
              <a:spcAft>
                <a:spcPts val="300"/>
              </a:spcAft>
            </a:pPr>
            <a:r>
              <a:rPr lang="en-US" sz="1000" b="1" dirty="0" err="1">
                <a:latin typeface="+mj-lt"/>
              </a:rPr>
              <a:t>Getrefe</a:t>
            </a:r>
            <a:br>
              <a:rPr lang="en-US" sz="900" dirty="0"/>
            </a:br>
            <a:r>
              <a:rPr lang="en-US" sz="800" dirty="0">
                <a:hlinkClick r:id="rId8"/>
              </a:rPr>
              <a:t>http://getrefe.tumblr.com/</a:t>
            </a:r>
            <a:endParaRPr lang="en-US" sz="800" dirty="0"/>
          </a:p>
          <a:p>
            <a:pPr>
              <a:spcAft>
                <a:spcPts val="300"/>
              </a:spcAft>
            </a:pPr>
            <a:r>
              <a:rPr lang="en-US" sz="1000" b="1" dirty="0">
                <a:latin typeface="+mj-lt"/>
              </a:rPr>
              <a:t>IM Free </a:t>
            </a:r>
            <a:r>
              <a:rPr lang="en-US" sz="800" dirty="0">
                <a:latin typeface="+mj-lt"/>
              </a:rPr>
              <a:t>(requires attribution) </a:t>
            </a:r>
            <a:br>
              <a:rPr lang="en-US" sz="800" dirty="0">
                <a:latin typeface="+mj-lt"/>
              </a:rPr>
            </a:br>
            <a:r>
              <a:rPr lang="en-US" sz="800" dirty="0">
                <a:hlinkClick r:id="rId9"/>
              </a:rPr>
              <a:t>http://imcreator.com/free</a:t>
            </a:r>
            <a:endParaRPr lang="en-US" sz="800" dirty="0"/>
          </a:p>
          <a:p>
            <a:pPr>
              <a:spcAft>
                <a:spcPts val="300"/>
              </a:spcAft>
            </a:pPr>
            <a:r>
              <a:rPr lang="en-US" sz="1000" b="1" dirty="0">
                <a:latin typeface="+mj-lt"/>
              </a:rPr>
              <a:t>Jay </a:t>
            </a:r>
            <a:r>
              <a:rPr lang="en-US" sz="1000" b="1" dirty="0" err="1">
                <a:latin typeface="+mj-lt"/>
              </a:rPr>
              <a:t>Mantri</a:t>
            </a:r>
            <a:br>
              <a:rPr lang="en-US" sz="900" dirty="0"/>
            </a:br>
            <a:r>
              <a:rPr lang="en-US" sz="800" dirty="0">
                <a:hlinkClick r:id="rId10"/>
              </a:rPr>
              <a:t>http://jaymantri.com/</a:t>
            </a:r>
            <a:endParaRPr lang="en-US" sz="800" dirty="0"/>
          </a:p>
          <a:p>
            <a:pPr>
              <a:spcAft>
                <a:spcPts val="300"/>
              </a:spcAft>
            </a:pPr>
            <a:r>
              <a:rPr lang="en-US" sz="1000" b="1" dirty="0">
                <a:latin typeface="+mj-lt"/>
              </a:rPr>
              <a:t>Women of color in tech</a:t>
            </a:r>
            <a:r>
              <a:rPr lang="en-US" sz="900" dirty="0"/>
              <a:t> </a:t>
            </a:r>
            <a:br>
              <a:rPr lang="en-US" sz="900" dirty="0"/>
            </a:br>
            <a:r>
              <a:rPr lang="en-US" sz="800" dirty="0">
                <a:hlinkClick r:id="rId11"/>
              </a:rPr>
              <a:t>https://www.flickr.com/photos/wocintechchat/</a:t>
            </a:r>
            <a:endParaRPr lang="en-US" sz="800" dirty="0"/>
          </a:p>
          <a:p>
            <a:pPr>
              <a:spcAft>
                <a:spcPts val="300"/>
              </a:spcAft>
            </a:pPr>
            <a:r>
              <a:rPr lang="en-US" sz="1000" b="1" dirty="0">
                <a:latin typeface="+mj-lt"/>
              </a:rPr>
              <a:t>Public Domain Archive </a:t>
            </a:r>
            <a:br>
              <a:rPr lang="en-US" sz="900" dirty="0"/>
            </a:br>
            <a:r>
              <a:rPr lang="en-US" sz="800" dirty="0">
                <a:hlinkClick r:id="rId12"/>
              </a:rPr>
              <a:t>http://publicdomainarchive.com/</a:t>
            </a:r>
            <a:endParaRPr lang="en-US" sz="800" dirty="0"/>
          </a:p>
          <a:p>
            <a:pPr>
              <a:spcAft>
                <a:spcPts val="300"/>
              </a:spcAft>
            </a:pPr>
            <a:r>
              <a:rPr lang="en-US" sz="1000" b="1" dirty="0" err="1">
                <a:latin typeface="+mj-lt"/>
              </a:rPr>
              <a:t>Magdeleine</a:t>
            </a:r>
            <a:r>
              <a:rPr lang="en-US" sz="1000" b="1" dirty="0">
                <a:latin typeface="+mj-lt"/>
              </a:rPr>
              <a:t> </a:t>
            </a:r>
            <a:br>
              <a:rPr lang="en-US" sz="900" dirty="0"/>
            </a:br>
            <a:r>
              <a:rPr lang="en-US" sz="800" dirty="0">
                <a:hlinkClick r:id="rId13"/>
              </a:rPr>
              <a:t>http://magdeleine.co/</a:t>
            </a:r>
            <a:endParaRPr lang="en-US" sz="800" dirty="0"/>
          </a:p>
          <a:p>
            <a:pPr>
              <a:spcAft>
                <a:spcPts val="300"/>
              </a:spcAft>
            </a:pPr>
            <a:r>
              <a:rPr lang="en-US" sz="1000" b="1" dirty="0" err="1">
                <a:latin typeface="+mj-lt"/>
              </a:rPr>
              <a:t>Foodiesfeed</a:t>
            </a:r>
            <a:r>
              <a:rPr lang="en-US" sz="1000" b="1" dirty="0">
                <a:latin typeface="+mj-lt"/>
              </a:rPr>
              <a:t> </a:t>
            </a:r>
            <a:br>
              <a:rPr lang="en-US" sz="900" dirty="0"/>
            </a:br>
            <a:r>
              <a:rPr lang="en-US" sz="800" dirty="0">
                <a:hlinkClick r:id="rId14"/>
              </a:rPr>
              <a:t>http://foodiesfeed.com</a:t>
            </a:r>
            <a:endParaRPr lang="en-US" sz="800" dirty="0"/>
          </a:p>
          <a:p>
            <a:pPr>
              <a:spcAft>
                <a:spcPts val="300"/>
              </a:spcAft>
            </a:pPr>
            <a:r>
              <a:rPr lang="en-US" sz="1000" b="1" dirty="0" err="1">
                <a:latin typeface="+mj-lt"/>
              </a:rPr>
              <a:t>Picography</a:t>
            </a:r>
            <a:r>
              <a:rPr lang="en-US" sz="1000" b="1" dirty="0">
                <a:latin typeface="+mj-lt"/>
              </a:rPr>
              <a:t> </a:t>
            </a:r>
            <a:br>
              <a:rPr lang="en-US" sz="900" dirty="0"/>
            </a:br>
            <a:r>
              <a:rPr lang="en-US" sz="800" dirty="0">
                <a:hlinkClick r:id="rId15"/>
              </a:rPr>
              <a:t>http://picography.co/</a:t>
            </a:r>
            <a:endParaRPr lang="en-US" sz="800" dirty="0"/>
          </a:p>
          <a:p>
            <a:pPr>
              <a:spcAft>
                <a:spcPts val="300"/>
              </a:spcAft>
            </a:pPr>
            <a:r>
              <a:rPr lang="en-US" sz="1000" b="1" dirty="0" err="1">
                <a:latin typeface="+mj-lt"/>
              </a:rPr>
              <a:t>Raumrot</a:t>
            </a:r>
            <a:r>
              <a:rPr lang="en-US" sz="1000" b="1" dirty="0">
                <a:latin typeface="+mj-lt"/>
              </a:rPr>
              <a:t> </a:t>
            </a:r>
            <a:br>
              <a:rPr lang="en-US" sz="900" dirty="0"/>
            </a:br>
            <a:r>
              <a:rPr lang="en-US" sz="800" dirty="0">
                <a:hlinkClick r:id="rId16"/>
              </a:rPr>
              <a:t>http://www.raumrot.com/10/</a:t>
            </a:r>
            <a:endParaRPr lang="en-US" sz="800" dirty="0"/>
          </a:p>
          <a:p>
            <a:pPr>
              <a:spcAft>
                <a:spcPts val="300"/>
              </a:spcAft>
            </a:pPr>
            <a:r>
              <a:rPr lang="en-US" sz="1000" b="1" dirty="0">
                <a:latin typeface="+mj-lt"/>
              </a:rPr>
              <a:t>ISO Republic </a:t>
            </a:r>
            <a:br>
              <a:rPr lang="en-US" sz="900" dirty="0"/>
            </a:br>
            <a:r>
              <a:rPr lang="en-US" sz="800" dirty="0">
                <a:hlinkClick r:id="rId17"/>
              </a:rPr>
              <a:t>http://isorepublic.com/</a:t>
            </a:r>
            <a:endParaRPr lang="en-US" sz="800" dirty="0"/>
          </a:p>
        </p:txBody>
      </p:sp>
      <p:sp>
        <p:nvSpPr>
          <p:cNvPr id="8" name="Rectangle 7"/>
          <p:cNvSpPr/>
          <p:nvPr/>
        </p:nvSpPr>
        <p:spPr>
          <a:xfrm>
            <a:off x="3254189" y="2127809"/>
            <a:ext cx="5620870" cy="707886"/>
          </a:xfrm>
          <a:prstGeom prst="rect">
            <a:avLst/>
          </a:prstGeom>
        </p:spPr>
        <p:txBody>
          <a:bodyPr wrap="square" lIns="0" rIns="0">
            <a:spAutoFit/>
          </a:bodyPr>
          <a:lstStyle/>
          <a:p>
            <a:r>
              <a:rPr lang="en-US" sz="2000" dirty="0"/>
              <a:t>It is the responsibility of the presentation creator to legally obtain all images in a presentation. </a:t>
            </a:r>
          </a:p>
        </p:txBody>
      </p:sp>
      <p:sp>
        <p:nvSpPr>
          <p:cNvPr id="9" name="Rectangle 8"/>
          <p:cNvSpPr/>
          <p:nvPr/>
        </p:nvSpPr>
        <p:spPr>
          <a:xfrm>
            <a:off x="3254188" y="3176571"/>
            <a:ext cx="8659907" cy="2585323"/>
          </a:xfrm>
          <a:prstGeom prst="rect">
            <a:avLst/>
          </a:prstGeom>
        </p:spPr>
        <p:txBody>
          <a:bodyPr wrap="square" lIns="0">
            <a:spAutoFit/>
          </a:bodyPr>
          <a:lstStyle/>
          <a:p>
            <a:pPr>
              <a:spcAft>
                <a:spcPts val="1200"/>
              </a:spcAft>
            </a:pPr>
            <a:r>
              <a:rPr lang="en-US" sz="2400" b="1" dirty="0">
                <a:solidFill>
                  <a:schemeClr val="tx2"/>
                </a:solidFill>
              </a:rPr>
              <a:t>Sources for legally obtaining stock photos and graphics:</a:t>
            </a:r>
          </a:p>
          <a:p>
            <a:pPr>
              <a:spcAft>
                <a:spcPts val="1200"/>
              </a:spcAft>
            </a:pPr>
            <a:r>
              <a:rPr lang="en-US" b="1" dirty="0"/>
              <a:t>iStock.com</a:t>
            </a:r>
            <a:r>
              <a:rPr lang="en-US" dirty="0"/>
              <a:t> – Images may be purchased by subscription or on a per-image basis – least expensive</a:t>
            </a:r>
          </a:p>
          <a:p>
            <a:pPr>
              <a:spcAft>
                <a:spcPts val="1200"/>
              </a:spcAft>
            </a:pPr>
            <a:r>
              <a:rPr lang="en-US" b="1" dirty="0"/>
              <a:t>Shutterstock.com</a:t>
            </a:r>
            <a:r>
              <a:rPr lang="en-US" dirty="0"/>
              <a:t> -  Images may be purchased by subscription or on a per-image basis – typically more expensive than </a:t>
            </a:r>
            <a:r>
              <a:rPr lang="en-US" dirty="0" err="1"/>
              <a:t>iStock</a:t>
            </a:r>
            <a:endParaRPr lang="en-US" dirty="0"/>
          </a:p>
          <a:p>
            <a:pPr>
              <a:spcAft>
                <a:spcPts val="1200"/>
              </a:spcAft>
            </a:pPr>
            <a:r>
              <a:rPr lang="en-US" b="1" dirty="0"/>
              <a:t>Gettyimages.com</a:t>
            </a:r>
            <a:r>
              <a:rPr lang="en-US" dirty="0"/>
              <a:t> – Royalty free and rights-managed images and subscriptions available – the highest quality imagery available – and the most expensive</a:t>
            </a:r>
          </a:p>
        </p:txBody>
      </p:sp>
    </p:spTree>
    <p:extLst>
      <p:ext uri="{BB962C8B-B14F-4D97-AF65-F5344CB8AC3E}">
        <p14:creationId xmlns:p14="http://schemas.microsoft.com/office/powerpoint/2010/main" val="222852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235494" y="1122641"/>
            <a:ext cx="3567952" cy="370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3"/>
          </p:nvPr>
        </p:nvSpPr>
        <p:spPr/>
        <p:txBody>
          <a:bodyPr/>
          <a:lstStyle/>
          <a:p>
            <a:r>
              <a:rPr lang="en-US"/>
              <a:t>Checklist for reviewing exl slides</a:t>
            </a:r>
            <a:endParaRPr lang="en-US" dirty="0"/>
          </a:p>
        </p:txBody>
      </p:sp>
      <p:sp>
        <p:nvSpPr>
          <p:cNvPr id="6" name="Content Placeholder 5"/>
          <p:cNvSpPr>
            <a:spLocks noGrp="1"/>
          </p:cNvSpPr>
          <p:nvPr>
            <p:ph sz="quarter" idx="14"/>
          </p:nvPr>
        </p:nvSpPr>
        <p:spPr>
          <a:xfrm>
            <a:off x="352836" y="1140570"/>
            <a:ext cx="3435178" cy="5314017"/>
          </a:xfrm>
        </p:spPr>
        <p:txBody>
          <a:bodyPr>
            <a:normAutofit/>
          </a:bodyPr>
          <a:lstStyle/>
          <a:p>
            <a:pPr lvl="1">
              <a:spcBef>
                <a:spcPts val="0"/>
              </a:spcBef>
              <a:spcAft>
                <a:spcPts val="1800"/>
              </a:spcAft>
              <a:buClr>
                <a:schemeClr val="tx1"/>
              </a:buClr>
              <a:buFont typeface="Arial" pitchFamily="34" charset="0"/>
              <a:buChar char="□"/>
            </a:pPr>
            <a:r>
              <a:rPr lang="en-US" dirty="0"/>
              <a:t>Has the copy/information been reviewed and approved by Content Compliance?</a:t>
            </a:r>
          </a:p>
          <a:p>
            <a:pPr lvl="1">
              <a:spcBef>
                <a:spcPts val="0"/>
              </a:spcBef>
              <a:spcAft>
                <a:spcPts val="1800"/>
              </a:spcAft>
              <a:buClr>
                <a:schemeClr val="tx1"/>
              </a:buClr>
              <a:buFont typeface="Arial" pitchFamily="34" charset="0"/>
              <a:buChar char="□"/>
            </a:pPr>
            <a:r>
              <a:rPr lang="en-US" dirty="0"/>
              <a:t>Is the presentation in the correct template and is it applied to all slides?</a:t>
            </a:r>
          </a:p>
          <a:p>
            <a:pPr lvl="1">
              <a:spcBef>
                <a:spcPts val="0"/>
              </a:spcBef>
              <a:spcAft>
                <a:spcPts val="1800"/>
              </a:spcAft>
              <a:buClr>
                <a:schemeClr val="tx1"/>
              </a:buClr>
              <a:buFont typeface="Arial" pitchFamily="34" charset="0"/>
              <a:buChar char="□"/>
            </a:pPr>
            <a:r>
              <a:rPr lang="en-US" dirty="0"/>
              <a:t>Are all of the slide titles consistent?</a:t>
            </a:r>
          </a:p>
          <a:p>
            <a:pPr lvl="1">
              <a:spcBef>
                <a:spcPts val="0"/>
              </a:spcBef>
              <a:spcAft>
                <a:spcPts val="1800"/>
              </a:spcAft>
              <a:buClr>
                <a:schemeClr val="tx1"/>
              </a:buClr>
              <a:buFont typeface="Arial" pitchFamily="34" charset="0"/>
              <a:buChar char="□"/>
            </a:pPr>
            <a:r>
              <a:rPr lang="en-US" dirty="0"/>
              <a:t>Are all of the slide footers consistent/the same?</a:t>
            </a:r>
          </a:p>
          <a:p>
            <a:pPr lvl="1">
              <a:spcBef>
                <a:spcPts val="0"/>
              </a:spcBef>
              <a:spcAft>
                <a:spcPts val="600"/>
              </a:spcAft>
              <a:buClr>
                <a:schemeClr val="tx1"/>
              </a:buClr>
              <a:buFont typeface="Arial" pitchFamily="34" charset="0"/>
              <a:buChar char="□"/>
            </a:pPr>
            <a:r>
              <a:rPr lang="en-US" dirty="0"/>
              <a:t>Are the graphics and images </a:t>
            </a:r>
            <a:br>
              <a:rPr lang="en-US" dirty="0"/>
            </a:br>
            <a:r>
              <a:rPr lang="en-US" dirty="0"/>
              <a:t>on-brand? </a:t>
            </a:r>
            <a:br>
              <a:rPr lang="en-US" dirty="0"/>
            </a:br>
            <a:r>
              <a:rPr lang="en-US" dirty="0"/>
              <a:t>DON’T USE CLIP ART!</a:t>
            </a:r>
          </a:p>
          <a:p>
            <a:pPr lvl="2">
              <a:spcBef>
                <a:spcPts val="0"/>
              </a:spcBef>
              <a:spcAft>
                <a:spcPts val="1800"/>
              </a:spcAft>
              <a:buClr>
                <a:schemeClr val="tx1"/>
              </a:buClr>
            </a:pPr>
            <a:r>
              <a:rPr lang="en-US" sz="1400" dirty="0"/>
              <a:t>See slide 18 for guidelines </a:t>
            </a:r>
            <a:br>
              <a:rPr lang="en-US" sz="1400" dirty="0"/>
            </a:br>
            <a:r>
              <a:rPr lang="en-US" sz="1400" dirty="0"/>
              <a:t>and best practices</a:t>
            </a:r>
          </a:p>
        </p:txBody>
      </p:sp>
      <p:sp>
        <p:nvSpPr>
          <p:cNvPr id="11" name="Content Placeholder 10"/>
          <p:cNvSpPr>
            <a:spLocks noGrp="1"/>
          </p:cNvSpPr>
          <p:nvPr>
            <p:ph sz="quarter" idx="15"/>
          </p:nvPr>
        </p:nvSpPr>
        <p:spPr>
          <a:xfrm>
            <a:off x="4180524" y="1140570"/>
            <a:ext cx="3435178" cy="5314017"/>
          </a:xfrm>
        </p:spPr>
        <p:txBody>
          <a:bodyPr>
            <a:normAutofit/>
          </a:bodyPr>
          <a:lstStyle/>
          <a:p>
            <a:pPr lvl="1">
              <a:spcBef>
                <a:spcPts val="0"/>
              </a:spcBef>
              <a:spcAft>
                <a:spcPts val="1800"/>
              </a:spcAft>
              <a:buClr>
                <a:schemeClr val="tx1"/>
              </a:buClr>
              <a:buFont typeface="Arial" pitchFamily="34" charset="0"/>
              <a:buChar char="□"/>
            </a:pPr>
            <a:r>
              <a:rPr lang="en-US" dirty="0"/>
              <a:t>Are the fonts correct? Arial is the branded font for Microsoft application files.</a:t>
            </a:r>
          </a:p>
          <a:p>
            <a:pPr lvl="1">
              <a:spcBef>
                <a:spcPts val="0"/>
              </a:spcBef>
              <a:spcAft>
                <a:spcPts val="1800"/>
              </a:spcAft>
              <a:buClr>
                <a:schemeClr val="tx1"/>
              </a:buClr>
              <a:buFont typeface="Arial" pitchFamily="34" charset="0"/>
              <a:buChar char="□"/>
            </a:pPr>
            <a:r>
              <a:rPr lang="en-US" dirty="0"/>
              <a:t>Are the bullets correct and consistent?</a:t>
            </a:r>
          </a:p>
          <a:p>
            <a:pPr lvl="1">
              <a:spcBef>
                <a:spcPts val="0"/>
              </a:spcBef>
              <a:spcAft>
                <a:spcPts val="1800"/>
              </a:spcAft>
              <a:buClr>
                <a:schemeClr val="tx1"/>
              </a:buClr>
              <a:buFont typeface="Arial" pitchFamily="34" charset="0"/>
              <a:buChar char="□"/>
            </a:pPr>
            <a:r>
              <a:rPr lang="en-US" dirty="0"/>
              <a:t>Have you run Spell Check?</a:t>
            </a:r>
          </a:p>
          <a:p>
            <a:pPr lvl="1">
              <a:spcBef>
                <a:spcPts val="0"/>
              </a:spcBef>
              <a:spcAft>
                <a:spcPts val="1800"/>
              </a:spcAft>
              <a:buClr>
                <a:schemeClr val="tx1"/>
              </a:buClr>
              <a:buFont typeface="Arial" pitchFamily="34" charset="0"/>
              <a:buChar char="□"/>
            </a:pPr>
            <a:r>
              <a:rPr lang="en-US" dirty="0"/>
              <a:t>Review “Notes” section for each slide and remove personal notes, proprietary information, etc.</a:t>
            </a:r>
          </a:p>
          <a:p>
            <a:pPr lvl="1">
              <a:spcBef>
                <a:spcPts val="0"/>
              </a:spcBef>
              <a:spcAft>
                <a:spcPts val="1800"/>
              </a:spcAft>
              <a:buClr>
                <a:schemeClr val="tx1"/>
              </a:buClr>
              <a:buFont typeface="Arial" pitchFamily="34" charset="0"/>
              <a:buChar char="□"/>
            </a:pPr>
            <a:r>
              <a:rPr lang="en-US" dirty="0"/>
              <a:t>Is the final Thank You/Contact slide with About EXL boilerplate and legal disclaimer URL included?</a:t>
            </a: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623" y="1122641"/>
            <a:ext cx="262516" cy="248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8429643" y="1371215"/>
            <a:ext cx="3179654" cy="3154710"/>
          </a:xfrm>
          <a:prstGeom prst="rect">
            <a:avLst/>
          </a:prstGeom>
          <a:noFill/>
        </p:spPr>
        <p:txBody>
          <a:bodyPr wrap="square" rtlCol="0">
            <a:spAutoFit/>
          </a:bodyPr>
          <a:lstStyle/>
          <a:p>
            <a:pPr>
              <a:spcAft>
                <a:spcPts val="1200"/>
              </a:spcAft>
            </a:pPr>
            <a:r>
              <a:rPr lang="en-US" sz="2000" dirty="0">
                <a:latin typeface="+mj-lt"/>
              </a:rPr>
              <a:t>Submitting Presentation </a:t>
            </a:r>
            <a:br>
              <a:rPr lang="en-US" sz="2000" dirty="0">
                <a:latin typeface="+mj-lt"/>
              </a:rPr>
            </a:br>
            <a:r>
              <a:rPr lang="en-US" sz="2000" dirty="0">
                <a:latin typeface="+mj-lt"/>
              </a:rPr>
              <a:t>to Content Compliance</a:t>
            </a:r>
          </a:p>
          <a:p>
            <a:pPr marL="227013" indent="-227013">
              <a:buBlip>
                <a:blip r:embed="rId3"/>
              </a:buBlip>
            </a:pPr>
            <a:r>
              <a:rPr lang="en-US" sz="1600" dirty="0">
                <a:latin typeface="+mj-lt"/>
              </a:rPr>
              <a:t>Upload your file for compliance check at:</a:t>
            </a:r>
            <a:br>
              <a:rPr lang="en-US" sz="1600" dirty="0">
                <a:latin typeface="+mj-lt"/>
              </a:rPr>
            </a:br>
            <a:r>
              <a:rPr lang="en-US" sz="1600" dirty="0">
                <a:latin typeface="+mj-lt"/>
                <a:hlinkClick r:id="rId4"/>
              </a:rPr>
              <a:t>https://exlpedia.corp.exlservice.com/SitePages/Home.aspx</a:t>
            </a:r>
            <a:endParaRPr lang="en-US" sz="1600" dirty="0">
              <a:latin typeface="+mj-lt"/>
            </a:endParaRPr>
          </a:p>
          <a:p>
            <a:pPr>
              <a:spcAft>
                <a:spcPts val="600"/>
              </a:spcAft>
            </a:pPr>
            <a:br>
              <a:rPr lang="en-US" sz="1600" dirty="0">
                <a:latin typeface="+mj-lt"/>
              </a:rPr>
            </a:br>
            <a:r>
              <a:rPr lang="en-US" sz="1600" dirty="0">
                <a:latin typeface="+mj-lt"/>
              </a:rPr>
              <a:t>Click: My Workspace/Share Documents</a:t>
            </a:r>
          </a:p>
          <a:p>
            <a:pPr marL="227013" indent="-227013">
              <a:buBlip>
                <a:blip r:embed="rId3"/>
              </a:buBlip>
            </a:pPr>
            <a:r>
              <a:rPr lang="en-US" sz="1600" dirty="0">
                <a:latin typeface="+mj-lt"/>
              </a:rPr>
              <a:t>Don’t forget – only send PDFs to external parties.</a:t>
            </a:r>
          </a:p>
        </p:txBody>
      </p:sp>
    </p:spTree>
    <p:extLst>
      <p:ext uri="{BB962C8B-B14F-4D97-AF65-F5344CB8AC3E}">
        <p14:creationId xmlns:p14="http://schemas.microsoft.com/office/powerpoint/2010/main" val="97429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11" y="815783"/>
            <a:ext cx="5620881" cy="1264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09600" y="900581"/>
            <a:ext cx="4849906" cy="1179228"/>
          </a:xfrm>
        </p:spPr>
        <p:txBody>
          <a:bodyPr/>
          <a:lstStyle/>
          <a:p>
            <a:r>
              <a:rPr lang="en-US" dirty="0"/>
              <a:t>IMPORTANT</a:t>
            </a:r>
          </a:p>
        </p:txBody>
      </p:sp>
      <p:sp>
        <p:nvSpPr>
          <p:cNvPr id="4" name="TextBox 3"/>
          <p:cNvSpPr txBox="1"/>
          <p:nvPr/>
        </p:nvSpPr>
        <p:spPr>
          <a:xfrm>
            <a:off x="510985" y="2325117"/>
            <a:ext cx="10775576" cy="1938992"/>
          </a:xfrm>
          <a:prstGeom prst="rect">
            <a:avLst/>
          </a:prstGeom>
          <a:noFill/>
        </p:spPr>
        <p:txBody>
          <a:bodyPr wrap="square" rtlCol="0">
            <a:spAutoFit/>
          </a:bodyPr>
          <a:lstStyle/>
          <a:p>
            <a:r>
              <a:rPr lang="en-US" sz="4000" dirty="0">
                <a:solidFill>
                  <a:schemeClr val="bg1"/>
                </a:solidFill>
                <a:latin typeface="+mj-lt"/>
              </a:rPr>
              <a:t>DO NOT </a:t>
            </a:r>
            <a:r>
              <a:rPr lang="en-US" sz="4000" b="1" dirty="0">
                <a:solidFill>
                  <a:schemeClr val="bg1"/>
                </a:solidFill>
                <a:latin typeface="+mj-lt"/>
              </a:rPr>
              <a:t>EVER</a:t>
            </a:r>
            <a:r>
              <a:rPr lang="en-US" sz="4000" dirty="0">
                <a:solidFill>
                  <a:schemeClr val="bg1"/>
                </a:solidFill>
                <a:latin typeface="+mj-lt"/>
              </a:rPr>
              <a:t> use a client or prospect logo</a:t>
            </a:r>
            <a:br>
              <a:rPr lang="en-US" sz="4000" dirty="0">
                <a:solidFill>
                  <a:schemeClr val="bg1"/>
                </a:solidFill>
                <a:latin typeface="+mj-lt"/>
              </a:rPr>
            </a:br>
            <a:r>
              <a:rPr lang="en-US" sz="4000" dirty="0">
                <a:solidFill>
                  <a:schemeClr val="bg1"/>
                </a:solidFill>
                <a:latin typeface="+mj-lt"/>
              </a:rPr>
              <a:t>in your presentation without advance written permission.</a:t>
            </a:r>
          </a:p>
        </p:txBody>
      </p:sp>
      <p:sp>
        <p:nvSpPr>
          <p:cNvPr id="5" name="TextBox 4"/>
          <p:cNvSpPr txBox="1"/>
          <p:nvPr/>
        </p:nvSpPr>
        <p:spPr>
          <a:xfrm>
            <a:off x="510985" y="4543064"/>
            <a:ext cx="7592359" cy="707886"/>
          </a:xfrm>
          <a:prstGeom prst="rect">
            <a:avLst/>
          </a:prstGeom>
          <a:noFill/>
        </p:spPr>
        <p:txBody>
          <a:bodyPr wrap="square" rtlCol="0">
            <a:spAutoFit/>
          </a:bodyPr>
          <a:lstStyle/>
          <a:p>
            <a:r>
              <a:rPr lang="en-US" sz="2000" dirty="0">
                <a:solidFill>
                  <a:schemeClr val="bg1"/>
                </a:solidFill>
                <a:latin typeface="+mj-lt"/>
              </a:rPr>
              <a:t>This also applies to proprietary images on</a:t>
            </a:r>
            <a:br>
              <a:rPr lang="en-US" sz="2000" dirty="0">
                <a:solidFill>
                  <a:schemeClr val="bg1"/>
                </a:solidFill>
                <a:latin typeface="+mj-lt"/>
              </a:rPr>
            </a:br>
            <a:r>
              <a:rPr lang="en-US" sz="2000" dirty="0">
                <a:solidFill>
                  <a:schemeClr val="bg1"/>
                </a:solidFill>
                <a:latin typeface="+mj-lt"/>
              </a:rPr>
              <a:t>client/prospects copied from their web sites.</a:t>
            </a:r>
          </a:p>
        </p:txBody>
      </p:sp>
      <p:sp>
        <p:nvSpPr>
          <p:cNvPr id="6" name="TextBox 5"/>
          <p:cNvSpPr txBox="1"/>
          <p:nvPr/>
        </p:nvSpPr>
        <p:spPr>
          <a:xfrm>
            <a:off x="8346141" y="5262192"/>
            <a:ext cx="3845858" cy="1077218"/>
          </a:xfrm>
          <a:prstGeom prst="rect">
            <a:avLst/>
          </a:prstGeom>
          <a:solidFill>
            <a:schemeClr val="bg1"/>
          </a:solidFill>
        </p:spPr>
        <p:txBody>
          <a:bodyPr wrap="square" rtlCol="0">
            <a:spAutoFit/>
          </a:bodyPr>
          <a:lstStyle/>
          <a:p>
            <a:r>
              <a:rPr lang="en-US" sz="1600" dirty="0">
                <a:solidFill>
                  <a:schemeClr val="accent3"/>
                </a:solidFill>
                <a:latin typeface="+mj-lt"/>
              </a:rPr>
              <a:t>If advanced written permission </a:t>
            </a:r>
            <a:br>
              <a:rPr lang="en-US" sz="1600" dirty="0">
                <a:solidFill>
                  <a:schemeClr val="accent3"/>
                </a:solidFill>
                <a:latin typeface="+mj-lt"/>
              </a:rPr>
            </a:br>
            <a:r>
              <a:rPr lang="en-US" sz="1600" dirty="0">
                <a:solidFill>
                  <a:schemeClr val="accent3"/>
                </a:solidFill>
                <a:latin typeface="+mj-lt"/>
              </a:rPr>
              <a:t>is obtained, a copy should be </a:t>
            </a:r>
            <a:br>
              <a:rPr lang="en-US" sz="1600" dirty="0">
                <a:solidFill>
                  <a:schemeClr val="accent3"/>
                </a:solidFill>
                <a:latin typeface="+mj-lt"/>
              </a:rPr>
            </a:br>
            <a:r>
              <a:rPr lang="en-US" sz="1600" dirty="0">
                <a:solidFill>
                  <a:schemeClr val="accent3"/>
                </a:solidFill>
                <a:latin typeface="+mj-lt"/>
              </a:rPr>
              <a:t>submitted to </a:t>
            </a:r>
            <a:r>
              <a:rPr lang="en-US" sz="1600" dirty="0" err="1">
                <a:solidFill>
                  <a:schemeClr val="accent3"/>
                </a:solidFill>
                <a:latin typeface="+mj-lt"/>
              </a:rPr>
              <a:t>EXLpedia</a:t>
            </a:r>
            <a:r>
              <a:rPr lang="en-US" sz="1600" dirty="0">
                <a:solidFill>
                  <a:schemeClr val="accent3"/>
                </a:solidFill>
                <a:latin typeface="+mj-lt"/>
              </a:rPr>
              <a:t>, Corporate </a:t>
            </a:r>
            <a:br>
              <a:rPr lang="en-US" sz="1600" dirty="0">
                <a:solidFill>
                  <a:schemeClr val="accent3"/>
                </a:solidFill>
                <a:latin typeface="+mj-lt"/>
              </a:rPr>
            </a:br>
            <a:r>
              <a:rPr lang="en-US" sz="1600" dirty="0">
                <a:solidFill>
                  <a:schemeClr val="accent3"/>
                </a:solidFill>
                <a:latin typeface="+mj-lt"/>
              </a:rPr>
              <a:t>Marketing and EXL Legal.</a:t>
            </a:r>
          </a:p>
        </p:txBody>
      </p:sp>
    </p:spTree>
    <p:extLst>
      <p:ext uri="{BB962C8B-B14F-4D97-AF65-F5344CB8AC3E}">
        <p14:creationId xmlns:p14="http://schemas.microsoft.com/office/powerpoint/2010/main" val="165577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Closing Layout</a:t>
            </a:r>
            <a:endParaRPr lang="en-US" dirty="0"/>
          </a:p>
        </p:txBody>
      </p:sp>
      <p:sp>
        <p:nvSpPr>
          <p:cNvPr id="4" name="Content Placeholder 3"/>
          <p:cNvSpPr>
            <a:spLocks noGrp="1"/>
          </p:cNvSpPr>
          <p:nvPr>
            <p:ph idx="1"/>
          </p:nvPr>
        </p:nvSpPr>
        <p:spPr/>
        <p:txBody>
          <a:bodyPr/>
          <a:lstStyle/>
          <a:p>
            <a:r>
              <a:rPr lang="en-US" dirty="0"/>
              <a:t>First Last</a:t>
            </a:r>
          </a:p>
          <a:p>
            <a:pPr lvl="1"/>
            <a:r>
              <a:rPr lang="en-US" dirty="0"/>
              <a:t>Title</a:t>
            </a:r>
          </a:p>
          <a:p>
            <a:pPr lvl="1"/>
            <a:r>
              <a:rPr lang="en-US" dirty="0"/>
              <a:t>emailaddress@exlservice.com</a:t>
            </a:r>
          </a:p>
          <a:p>
            <a:pPr lvl="1"/>
            <a:r>
              <a:rPr lang="en-US" dirty="0"/>
              <a:t>O: +1 XXX.XXX.XXX</a:t>
            </a:r>
          </a:p>
          <a:p>
            <a:pPr lvl="1"/>
            <a:r>
              <a:rPr lang="en-US" dirty="0"/>
              <a:t>M: +1 XXX.XXX.XXX</a:t>
            </a:r>
          </a:p>
          <a:p>
            <a:pPr lvl="1"/>
            <a:endParaRPr lang="en-US" dirty="0"/>
          </a:p>
          <a:p>
            <a:endParaRPr lang="en-US" dirty="0"/>
          </a:p>
        </p:txBody>
      </p:sp>
      <p:sp>
        <p:nvSpPr>
          <p:cNvPr id="15" name="Text Placeholder 14"/>
          <p:cNvSpPr>
            <a:spLocks noGrp="1"/>
          </p:cNvSpPr>
          <p:nvPr>
            <p:ph type="body" sz="quarter" idx="13"/>
          </p:nvPr>
        </p:nvSpPr>
        <p:spPr/>
        <p:txBody>
          <a:bodyPr/>
          <a:lstStyle/>
          <a:p>
            <a:r>
              <a:rPr lang="en-US" dirty="0"/>
              <a:t>Thank you</a:t>
            </a:r>
          </a:p>
        </p:txBody>
      </p:sp>
      <p:sp>
        <p:nvSpPr>
          <p:cNvPr id="8" name="Content Placeholder 7"/>
          <p:cNvSpPr>
            <a:spLocks noGrp="1"/>
          </p:cNvSpPr>
          <p:nvPr>
            <p:ph idx="14"/>
          </p:nvPr>
        </p:nvSpPr>
        <p:spPr/>
        <p:txBody>
          <a:bodyPr/>
          <a:lstStyle/>
          <a:p>
            <a:r>
              <a:rPr lang="en-US" dirty="0"/>
              <a:t>First Last</a:t>
            </a:r>
          </a:p>
          <a:p>
            <a:pPr lvl="1"/>
            <a:r>
              <a:rPr lang="en-US" dirty="0"/>
              <a:t>Title</a:t>
            </a:r>
          </a:p>
          <a:p>
            <a:pPr lvl="1"/>
            <a:r>
              <a:rPr lang="en-US" dirty="0" err="1"/>
              <a:t>emailaddress@exlservice.com</a:t>
            </a:r>
            <a:endParaRPr lang="en-US" dirty="0"/>
          </a:p>
          <a:p>
            <a:pPr lvl="1"/>
            <a:r>
              <a:rPr lang="en-US" dirty="0"/>
              <a:t>O: +1 XXX.XXX.XXX</a:t>
            </a:r>
          </a:p>
          <a:p>
            <a:pPr lvl="1"/>
            <a:r>
              <a:rPr lang="en-US" dirty="0"/>
              <a:t>M: +1 XXX.XXX.XXX</a:t>
            </a:r>
          </a:p>
          <a:p>
            <a:pPr lvl="1"/>
            <a:endParaRPr lang="en-US" dirty="0"/>
          </a:p>
          <a:p>
            <a:endParaRPr lang="en-US" dirty="0"/>
          </a:p>
        </p:txBody>
      </p:sp>
    </p:spTree>
    <p:extLst>
      <p:ext uri="{BB962C8B-B14F-4D97-AF65-F5344CB8AC3E}">
        <p14:creationId xmlns:p14="http://schemas.microsoft.com/office/powerpoint/2010/main" val="828279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MIA Search- Current Approach and its Limitations </a:t>
            </a:r>
          </a:p>
        </p:txBody>
      </p:sp>
      <p:graphicFrame>
        <p:nvGraphicFramePr>
          <p:cNvPr id="6" name="Content Placeholder 5">
            <a:extLst>
              <a:ext uri="{FF2B5EF4-FFF2-40B4-BE49-F238E27FC236}">
                <a16:creationId xmlns:a16="http://schemas.microsoft.com/office/drawing/2014/main" id="{2583EB6D-6357-4422-8BCF-1016D82AA837}"/>
              </a:ext>
            </a:extLst>
          </p:cNvPr>
          <p:cNvGraphicFramePr>
            <a:graphicFrameLocks noGrp="1"/>
          </p:cNvGraphicFramePr>
          <p:nvPr>
            <p:ph idx="1"/>
            <p:extLst>
              <p:ext uri="{D42A27DB-BD31-4B8C-83A1-F6EECF244321}">
                <p14:modId xmlns:p14="http://schemas.microsoft.com/office/powerpoint/2010/main" val="253510009"/>
              </p:ext>
            </p:extLst>
          </p:nvPr>
        </p:nvGraphicFramePr>
        <p:xfrm>
          <a:off x="6862762" y="1818438"/>
          <a:ext cx="4719638"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p:cNvSpPr>
            <a:spLocks noGrp="1"/>
          </p:cNvSpPr>
          <p:nvPr>
            <p:ph type="body" sz="quarter" idx="13"/>
          </p:nvPr>
        </p:nvSpPr>
        <p:spPr/>
        <p:txBody>
          <a:bodyPr/>
          <a:lstStyle/>
          <a:p>
            <a:r>
              <a:rPr lang="en-US" dirty="0" err="1"/>
              <a:t>INtroduction</a:t>
            </a:r>
            <a:endParaRPr lang="en-US" dirty="0"/>
          </a:p>
        </p:txBody>
      </p:sp>
      <p:sp>
        <p:nvSpPr>
          <p:cNvPr id="9" name="Content Placeholder 2">
            <a:extLst>
              <a:ext uri="{FF2B5EF4-FFF2-40B4-BE49-F238E27FC236}">
                <a16:creationId xmlns:a16="http://schemas.microsoft.com/office/drawing/2014/main" id="{A768B634-CB99-4C42-8459-3B3CAF6E68F0}"/>
              </a:ext>
            </a:extLst>
          </p:cNvPr>
          <p:cNvSpPr txBox="1">
            <a:spLocks/>
          </p:cNvSpPr>
          <p:nvPr/>
        </p:nvSpPr>
        <p:spPr>
          <a:xfrm>
            <a:off x="609600" y="1817923"/>
            <a:ext cx="6253163" cy="4641273"/>
          </a:xfrm>
          <a:prstGeom prst="rect">
            <a:avLst/>
          </a:prstGeom>
        </p:spPr>
        <p:txBody>
          <a:bodyPr vert="horz" lIns="0" tIns="0" rIns="0" bIns="0" numCol="1" rtlCol="0" anchor="t" anchorCtr="0">
            <a:normAutofit lnSpcReduction="10000"/>
          </a:bodyPr>
          <a:lstStyle>
            <a:lvl1pPr marL="228600" indent="-228600" algn="l" defTabSz="914400" rtl="0" eaLnBrk="1" latinLnBrk="0" hangingPunct="1">
              <a:lnSpc>
                <a:spcPct val="100000"/>
              </a:lnSpc>
              <a:spcBef>
                <a:spcPts val="1000"/>
              </a:spcBef>
              <a:buClr>
                <a:schemeClr val="accent3"/>
              </a:buClr>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1"/>
              </a:buClr>
              <a:buFont typeface="Arial" pitchFamily="34" charset="0"/>
              <a:buChar char="-"/>
              <a:defRPr sz="1600" kern="1200">
                <a:solidFill>
                  <a:schemeClr val="tx1"/>
                </a:solidFill>
                <a:latin typeface="+mn-lt"/>
                <a:ea typeface="+mn-ea"/>
                <a:cs typeface="+mn-cs"/>
              </a:defRPr>
            </a:lvl2pPr>
            <a:lvl3pPr marL="1087438" indent="-173038"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539875" indent="-168275"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4pPr>
            <a:lvl5pPr marL="2001838" indent="-173038"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900" dirty="0"/>
              <a:t>Can reliably identify queries with basic structure  </a:t>
            </a:r>
          </a:p>
          <a:p>
            <a:pPr marL="0" indent="0">
              <a:buNone/>
            </a:pPr>
            <a:endParaRPr lang="en-US" sz="1900" dirty="0"/>
          </a:p>
          <a:p>
            <a:r>
              <a:rPr lang="en-US" sz="1900" dirty="0"/>
              <a:t>Fixed window based approach to query parsing</a:t>
            </a:r>
          </a:p>
          <a:p>
            <a:pPr marL="0" indent="0">
              <a:buNone/>
            </a:pPr>
            <a:endParaRPr lang="en-US" sz="1900" dirty="0"/>
          </a:p>
          <a:p>
            <a:r>
              <a:rPr lang="en-US" sz="1900" dirty="0"/>
              <a:t>Sole reliance on ‘trigger words’ for deciphering query’s structure undesirable</a:t>
            </a:r>
          </a:p>
          <a:p>
            <a:pPr marL="0" indent="0">
              <a:buNone/>
            </a:pPr>
            <a:endParaRPr lang="en-US" sz="1900" dirty="0"/>
          </a:p>
          <a:p>
            <a:r>
              <a:rPr lang="en-US" sz="1900" dirty="0"/>
              <a:t>Unable to robustly handle nested queries or complex queries with multiple, varied conditions (&lt;&lt;&lt;</a:t>
            </a:r>
            <a:r>
              <a:rPr lang="en-IN" sz="1900" dirty="0"/>
              <a:t>show the credit score for people in CA over channel&gt;&gt;&gt;)</a:t>
            </a:r>
            <a:endParaRPr lang="en-US" sz="1900" dirty="0"/>
          </a:p>
          <a:p>
            <a:pPr marL="0" indent="0">
              <a:buNone/>
            </a:pPr>
            <a:endParaRPr lang="en-US" sz="1900" dirty="0"/>
          </a:p>
          <a:p>
            <a:r>
              <a:rPr lang="en-US" sz="1900" dirty="0"/>
              <a:t>Occurrence of words in context of English language often interferes in correct interpretation of the query</a:t>
            </a:r>
          </a:p>
        </p:txBody>
      </p:sp>
    </p:spTree>
    <p:extLst>
      <p:ext uri="{BB962C8B-B14F-4D97-AF65-F5344CB8AC3E}">
        <p14:creationId xmlns:p14="http://schemas.microsoft.com/office/powerpoint/2010/main" val="596072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214938" y="2373312"/>
            <a:ext cx="6507162" cy="2111375"/>
          </a:xfrm>
        </p:spPr>
        <p:txBody>
          <a:bodyPr>
            <a:normAutofit/>
          </a:bodyPr>
          <a:lstStyle/>
          <a:p>
            <a:r>
              <a:rPr lang="en-US" dirty="0"/>
              <a:t>IDEATION : </a:t>
            </a:r>
            <a:br>
              <a:rPr lang="en-US" dirty="0"/>
            </a:br>
            <a:r>
              <a:rPr lang="en-US" dirty="0"/>
              <a:t>ALTERNATIVE MODEL</a:t>
            </a:r>
          </a:p>
        </p:txBody>
      </p:sp>
      <p:sp>
        <p:nvSpPr>
          <p:cNvPr id="12" name="Text Placeholder 11"/>
          <p:cNvSpPr>
            <a:spLocks noGrp="1"/>
          </p:cNvSpPr>
          <p:nvPr>
            <p:ph type="body" idx="1"/>
          </p:nvPr>
        </p:nvSpPr>
        <p:spPr/>
        <p:txBody>
          <a:bodyPr/>
          <a:lstStyle/>
          <a:p>
            <a:endParaRPr lang="en-US" dirty="0"/>
          </a:p>
        </p:txBody>
      </p:sp>
      <p:sp>
        <p:nvSpPr>
          <p:cNvPr id="11" name="Freeform 10"/>
          <p:cNvSpPr/>
          <p:nvPr/>
        </p:nvSpPr>
        <p:spPr>
          <a:xfrm>
            <a:off x="0" y="0"/>
            <a:ext cx="6746789" cy="6858000"/>
          </a:xfrm>
          <a:custGeom>
            <a:avLst/>
            <a:gdLst>
              <a:gd name="connsiteX0" fmla="*/ 0 w 6746789"/>
              <a:gd name="connsiteY0" fmla="*/ 6870357 h 6870357"/>
              <a:gd name="connsiteX1" fmla="*/ 0 w 6746789"/>
              <a:gd name="connsiteY1" fmla="*/ 0 h 6870357"/>
              <a:gd name="connsiteX2" fmla="*/ 6746789 w 6746789"/>
              <a:gd name="connsiteY2" fmla="*/ 0 h 6870357"/>
              <a:gd name="connsiteX3" fmla="*/ 2141838 w 6746789"/>
              <a:gd name="connsiteY3" fmla="*/ 6870357 h 6870357"/>
              <a:gd name="connsiteX4" fmla="*/ 0 w 6746789"/>
              <a:gd name="connsiteY4" fmla="*/ 6870357 h 68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6789" h="6870357">
                <a:moveTo>
                  <a:pt x="0" y="6870357"/>
                </a:moveTo>
                <a:lnTo>
                  <a:pt x="0" y="0"/>
                </a:lnTo>
                <a:lnTo>
                  <a:pt x="6746789" y="0"/>
                </a:lnTo>
                <a:lnTo>
                  <a:pt x="2141838" y="6870357"/>
                </a:lnTo>
                <a:lnTo>
                  <a:pt x="0" y="6870357"/>
                </a:lnTo>
                <a:close/>
              </a:path>
            </a:pathLst>
          </a:custGeom>
          <a:blipFill dpi="0" rotWithShape="1">
            <a:blip r:embed="rId2"/>
            <a:srcRect/>
            <a:stretch>
              <a:fillRect l="-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862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features in Alternate Model	</a:t>
            </a:r>
          </a:p>
        </p:txBody>
      </p:sp>
      <p:sp>
        <p:nvSpPr>
          <p:cNvPr id="3" name="Content Placeholder 2"/>
          <p:cNvSpPr>
            <a:spLocks noGrp="1"/>
          </p:cNvSpPr>
          <p:nvPr>
            <p:ph idx="1"/>
          </p:nvPr>
        </p:nvSpPr>
        <p:spPr>
          <a:xfrm>
            <a:off x="609600" y="1899723"/>
            <a:ext cx="10972800" cy="4114799"/>
          </a:xfrm>
        </p:spPr>
        <p:txBody>
          <a:bodyPr>
            <a:normAutofit lnSpcReduction="10000"/>
          </a:bodyPr>
          <a:lstStyle/>
          <a:p>
            <a:r>
              <a:rPr lang="en-US" dirty="0"/>
              <a:t>Database independent</a:t>
            </a:r>
          </a:p>
          <a:p>
            <a:pPr marL="0" indent="0">
              <a:buNone/>
            </a:pPr>
            <a:endParaRPr lang="en-US" dirty="0"/>
          </a:p>
          <a:p>
            <a:r>
              <a:rPr lang="en-US" dirty="0"/>
              <a:t>Use concepts and techniques of machine learning for natural language processing (NLP) </a:t>
            </a:r>
          </a:p>
          <a:p>
            <a:pPr marL="0" indent="0">
              <a:buNone/>
            </a:pPr>
            <a:endParaRPr lang="en-US" dirty="0"/>
          </a:p>
          <a:p>
            <a:r>
              <a:rPr lang="en-US" dirty="0"/>
              <a:t>Minimal preprocessing requirements before switching to a new dataset</a:t>
            </a:r>
          </a:p>
          <a:p>
            <a:pPr marL="0" indent="0">
              <a:buNone/>
            </a:pPr>
            <a:endParaRPr lang="en-US" dirty="0"/>
          </a:p>
          <a:p>
            <a:r>
              <a:rPr lang="en-US" dirty="0"/>
              <a:t>Scalable and robust enough to handle more complex and nested queries</a:t>
            </a:r>
          </a:p>
          <a:p>
            <a:pPr marL="0" indent="0">
              <a:buNone/>
            </a:pPr>
            <a:endParaRPr lang="en-US" dirty="0"/>
          </a:p>
          <a:p>
            <a:r>
              <a:rPr lang="en-US" dirty="0"/>
              <a:t>Minimal dependence on hard-coded features like trigger words</a:t>
            </a:r>
          </a:p>
          <a:p>
            <a:pPr marL="0" indent="0">
              <a:buNone/>
            </a:pPr>
            <a:endParaRPr lang="en-US" dirty="0"/>
          </a:p>
          <a:p>
            <a:r>
              <a:rPr lang="en-US" dirty="0"/>
              <a:t>Resilient to variations in NL query occurring due to English grammar and sentence structure </a:t>
            </a:r>
          </a:p>
          <a:p>
            <a:endParaRPr lang="en-US" dirty="0"/>
          </a:p>
        </p:txBody>
      </p:sp>
      <p:sp>
        <p:nvSpPr>
          <p:cNvPr id="4" name="Text Placeholder 3"/>
          <p:cNvSpPr>
            <a:spLocks noGrp="1"/>
          </p:cNvSpPr>
          <p:nvPr>
            <p:ph type="body" sz="quarter" idx="13"/>
          </p:nvPr>
        </p:nvSpPr>
        <p:spPr/>
        <p:txBody>
          <a:bodyPr/>
          <a:lstStyle/>
          <a:p>
            <a:r>
              <a:rPr lang="en-US" dirty="0"/>
              <a:t>ideation</a:t>
            </a:r>
          </a:p>
        </p:txBody>
      </p:sp>
    </p:spTree>
    <p:extLst>
      <p:ext uri="{BB962C8B-B14F-4D97-AF65-F5344CB8AC3E}">
        <p14:creationId xmlns:p14="http://schemas.microsoft.com/office/powerpoint/2010/main" val="3076343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Researching Existing Approaches</a:t>
            </a:r>
          </a:p>
        </p:txBody>
      </p:sp>
      <p:sp>
        <p:nvSpPr>
          <p:cNvPr id="5" name="Content Placeholder 4"/>
          <p:cNvSpPr>
            <a:spLocks noGrp="1"/>
          </p:cNvSpPr>
          <p:nvPr>
            <p:ph idx="1"/>
          </p:nvPr>
        </p:nvSpPr>
        <p:spPr>
          <a:xfrm>
            <a:off x="609600" y="1899723"/>
            <a:ext cx="10972800" cy="4114799"/>
          </a:xfrm>
        </p:spPr>
        <p:txBody>
          <a:bodyPr/>
          <a:lstStyle/>
          <a:p>
            <a:r>
              <a:rPr lang="en-IN" dirty="0"/>
              <a:t>Seq2SQL: Generating Structured Queries from Natural Language using Reinforcement Learning          [Zhong et al. 2017 (Salesforce)]</a:t>
            </a:r>
            <a:r>
              <a:rPr lang="en-IN" baseline="30000" dirty="0"/>
              <a:t> [1] </a:t>
            </a:r>
          </a:p>
          <a:p>
            <a:pPr marL="0" indent="0">
              <a:buNone/>
            </a:pPr>
            <a:r>
              <a:rPr lang="en-IN" dirty="0"/>
              <a:t>This approach uses reinforcement learning along with supervised learning to creating structured queries from  NL queries. Limited only to generating SELECT and WHERE clause</a:t>
            </a:r>
          </a:p>
          <a:p>
            <a:endParaRPr lang="en-IN" dirty="0"/>
          </a:p>
          <a:p>
            <a:r>
              <a:rPr lang="en-IN" dirty="0"/>
              <a:t>Pointing Out </a:t>
            </a:r>
            <a:r>
              <a:rPr lang="en-IN" dirty="0" err="1"/>
              <a:t>Sql</a:t>
            </a:r>
            <a:r>
              <a:rPr lang="en-IN" dirty="0"/>
              <a:t> Queries From Text [Wang et al. 2017 (Microsoft Research)] </a:t>
            </a:r>
            <a:r>
              <a:rPr lang="en-IN" baseline="30000" dirty="0"/>
              <a:t>[2]</a:t>
            </a:r>
            <a:endParaRPr lang="en-IN" dirty="0"/>
          </a:p>
          <a:p>
            <a:pPr marL="0" indent="0">
              <a:buNone/>
            </a:pPr>
            <a:r>
              <a:rPr lang="en-IN" dirty="0"/>
              <a:t>Improvement over Seq2SQL using only supervised learning and a bidirectional LSTM.</a:t>
            </a:r>
          </a:p>
          <a:p>
            <a:pPr marL="0" indent="0">
              <a:buNone/>
            </a:pPr>
            <a:endParaRPr lang="en-IN" dirty="0"/>
          </a:p>
          <a:p>
            <a:r>
              <a:rPr lang="en-IN" dirty="0"/>
              <a:t> </a:t>
            </a:r>
            <a:r>
              <a:rPr lang="en-IN" dirty="0" err="1"/>
              <a:t>SQLNet</a:t>
            </a:r>
            <a:r>
              <a:rPr lang="en-IN" dirty="0"/>
              <a:t>: Generating Structured Queries From Natural Language Without Reinforcement Learning [Xu et al. 2017] </a:t>
            </a:r>
            <a:r>
              <a:rPr lang="en-IN" baseline="30000" dirty="0"/>
              <a:t>[3]</a:t>
            </a:r>
            <a:endParaRPr lang="en-IN" dirty="0"/>
          </a:p>
          <a:p>
            <a:pPr marL="0" indent="0">
              <a:buNone/>
            </a:pPr>
            <a:r>
              <a:rPr lang="en-IN" dirty="0"/>
              <a:t>Employs dependency tree and sketch based approach for generating SQL queries</a:t>
            </a:r>
          </a:p>
          <a:p>
            <a:endParaRPr lang="en-US" baseline="30000" dirty="0"/>
          </a:p>
        </p:txBody>
      </p:sp>
      <p:sp>
        <p:nvSpPr>
          <p:cNvPr id="6" name="Text Placeholder 5"/>
          <p:cNvSpPr>
            <a:spLocks noGrp="1"/>
          </p:cNvSpPr>
          <p:nvPr>
            <p:ph type="body" sz="quarter" idx="13"/>
          </p:nvPr>
        </p:nvSpPr>
        <p:spPr/>
        <p:txBody>
          <a:bodyPr/>
          <a:lstStyle/>
          <a:p>
            <a:r>
              <a:rPr lang="en-US" dirty="0"/>
              <a:t>ideation	</a:t>
            </a:r>
          </a:p>
        </p:txBody>
      </p:sp>
    </p:spTree>
    <p:extLst>
      <p:ext uri="{BB962C8B-B14F-4D97-AF65-F5344CB8AC3E}">
        <p14:creationId xmlns:p14="http://schemas.microsoft.com/office/powerpoint/2010/main" val="2351579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NLQ2SQL</a:t>
            </a:r>
          </a:p>
        </p:txBody>
      </p:sp>
      <p:sp>
        <p:nvSpPr>
          <p:cNvPr id="12" name="Text Placeholder 11"/>
          <p:cNvSpPr>
            <a:spLocks noGrp="1"/>
          </p:cNvSpPr>
          <p:nvPr>
            <p:ph type="body" idx="1"/>
          </p:nvPr>
        </p:nvSpPr>
        <p:spPr>
          <a:xfrm>
            <a:off x="5778500" y="3388519"/>
            <a:ext cx="5065713" cy="1500187"/>
          </a:xfrm>
        </p:spPr>
        <p:txBody>
          <a:bodyPr/>
          <a:lstStyle/>
          <a:p>
            <a:endParaRPr lang="en-US" dirty="0"/>
          </a:p>
          <a:p>
            <a:r>
              <a:rPr lang="en-US" dirty="0"/>
              <a:t>A slot filling approach to converting NL query to SQL query</a:t>
            </a:r>
          </a:p>
          <a:p>
            <a:endParaRPr lang="en-US" dirty="0"/>
          </a:p>
        </p:txBody>
      </p:sp>
      <p:sp>
        <p:nvSpPr>
          <p:cNvPr id="11" name="Freeform 10"/>
          <p:cNvSpPr/>
          <p:nvPr/>
        </p:nvSpPr>
        <p:spPr>
          <a:xfrm>
            <a:off x="0" y="0"/>
            <a:ext cx="6746789" cy="6858000"/>
          </a:xfrm>
          <a:custGeom>
            <a:avLst/>
            <a:gdLst>
              <a:gd name="connsiteX0" fmla="*/ 0 w 6746789"/>
              <a:gd name="connsiteY0" fmla="*/ 6870357 h 6870357"/>
              <a:gd name="connsiteX1" fmla="*/ 0 w 6746789"/>
              <a:gd name="connsiteY1" fmla="*/ 0 h 6870357"/>
              <a:gd name="connsiteX2" fmla="*/ 6746789 w 6746789"/>
              <a:gd name="connsiteY2" fmla="*/ 0 h 6870357"/>
              <a:gd name="connsiteX3" fmla="*/ 2141838 w 6746789"/>
              <a:gd name="connsiteY3" fmla="*/ 6870357 h 6870357"/>
              <a:gd name="connsiteX4" fmla="*/ 0 w 6746789"/>
              <a:gd name="connsiteY4" fmla="*/ 6870357 h 68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6789" h="6870357">
                <a:moveTo>
                  <a:pt x="0" y="6870357"/>
                </a:moveTo>
                <a:lnTo>
                  <a:pt x="0" y="0"/>
                </a:lnTo>
                <a:lnTo>
                  <a:pt x="6746789" y="0"/>
                </a:lnTo>
                <a:lnTo>
                  <a:pt x="2141838" y="6870357"/>
                </a:lnTo>
                <a:lnTo>
                  <a:pt x="0" y="687035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8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lstStyle/>
          <a:p>
            <a:r>
              <a:rPr lang="en-US" dirty="0"/>
              <a:t>Generates SQL query for the natural language query provided</a:t>
            </a:r>
          </a:p>
          <a:p>
            <a:r>
              <a:rPr lang="en-US" dirty="0"/>
              <a:t>Database independent – utilizes the Starling structure already in use by MIA</a:t>
            </a:r>
          </a:p>
          <a:p>
            <a:r>
              <a:rPr lang="en-US" dirty="0"/>
              <a:t>Grammatical and syntactical features of the English language queries  are identified to reliably convert NL queries to SQL</a:t>
            </a:r>
          </a:p>
          <a:p>
            <a:r>
              <a:rPr lang="en-US" dirty="0"/>
              <a:t> Utilizes dependency tree (generated using commercial open-source software) instead of relying on fixed window size based approach</a:t>
            </a:r>
          </a:p>
          <a:p>
            <a:r>
              <a:rPr lang="en-US" dirty="0"/>
              <a:t>Can be potentially expanded to provide all functionalities provided by queries written in SQL</a:t>
            </a:r>
          </a:p>
          <a:p>
            <a:endParaRPr lang="en-US" dirty="0"/>
          </a:p>
        </p:txBody>
      </p:sp>
      <p:sp>
        <p:nvSpPr>
          <p:cNvPr id="4" name="Text Placeholder 3"/>
          <p:cNvSpPr>
            <a:spLocks noGrp="1"/>
          </p:cNvSpPr>
          <p:nvPr>
            <p:ph type="body" sz="quarter" idx="13"/>
          </p:nvPr>
        </p:nvSpPr>
        <p:spPr/>
        <p:txBody>
          <a:bodyPr/>
          <a:lstStyle/>
          <a:p>
            <a:r>
              <a:rPr lang="en-US" dirty="0"/>
              <a:t>NLQ2SQL</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06448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Slot filling approach – relevant features from the NL query need to be identified which can then be used to populate the generic SQL query structure</a:t>
            </a:r>
          </a:p>
          <a:p>
            <a:r>
              <a:rPr lang="en-US" dirty="0"/>
              <a:t>Current model uses the following generic SQL query structure:</a:t>
            </a:r>
          </a:p>
          <a:p>
            <a:pPr marL="457200" lvl="1" indent="0">
              <a:buNone/>
            </a:pPr>
            <a:r>
              <a:rPr lang="en-US" b="1" dirty="0"/>
              <a:t>SELECT</a:t>
            </a:r>
            <a:r>
              <a:rPr lang="en-US" dirty="0"/>
              <a:t> &lt;$AGG&gt; &lt;$COLS&gt; </a:t>
            </a:r>
            <a:r>
              <a:rPr lang="en-US" b="1" dirty="0"/>
              <a:t>WHERE</a:t>
            </a:r>
            <a:r>
              <a:rPr lang="en-US" dirty="0"/>
              <a:t> &lt;$COLS&gt; &lt;$OP&gt; &lt;$VALUE&gt; </a:t>
            </a:r>
            <a:r>
              <a:rPr lang="en-US" b="1" dirty="0"/>
              <a:t>GROUP</a:t>
            </a:r>
            <a:r>
              <a:rPr lang="en-US" dirty="0"/>
              <a:t> </a:t>
            </a:r>
            <a:r>
              <a:rPr lang="en-US" b="1" dirty="0"/>
              <a:t>BY</a:t>
            </a:r>
            <a:r>
              <a:rPr lang="en-US" dirty="0"/>
              <a:t> &lt;$COLS&gt; </a:t>
            </a:r>
            <a:r>
              <a:rPr lang="en-US" b="1" dirty="0"/>
              <a:t>ORDER BY</a:t>
            </a:r>
            <a:r>
              <a:rPr lang="en-US" dirty="0"/>
              <a:t> &lt;$COLS&gt; </a:t>
            </a:r>
            <a:r>
              <a:rPr lang="en-US" b="1" dirty="0"/>
              <a:t>LIMIT</a:t>
            </a:r>
            <a:r>
              <a:rPr lang="en-US" dirty="0"/>
              <a:t> &lt;$VALUE&gt;</a:t>
            </a:r>
          </a:p>
          <a:p>
            <a:r>
              <a:rPr lang="en-US" dirty="0"/>
              <a:t>Rule based approach taken to identify appropriate features from the NL query to fill each clause of the SQL query</a:t>
            </a:r>
          </a:p>
          <a:p>
            <a:endParaRPr lang="en-US" dirty="0"/>
          </a:p>
        </p:txBody>
      </p:sp>
      <p:sp>
        <p:nvSpPr>
          <p:cNvPr id="4" name="Text Placeholder 3"/>
          <p:cNvSpPr>
            <a:spLocks noGrp="1"/>
          </p:cNvSpPr>
          <p:nvPr>
            <p:ph type="body" sz="quarter" idx="13"/>
          </p:nvPr>
        </p:nvSpPr>
        <p:spPr/>
        <p:txBody>
          <a:bodyPr/>
          <a:lstStyle/>
          <a:p>
            <a:r>
              <a:rPr lang="en-US" dirty="0"/>
              <a:t>Nlq2sql	</a:t>
            </a:r>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718496247"/>
      </p:ext>
    </p:extLst>
  </p:cSld>
  <p:clrMapOvr>
    <a:masterClrMapping/>
  </p:clrMapOvr>
</p:sld>
</file>

<file path=ppt/theme/theme1.xml><?xml version="1.0" encoding="utf-8"?>
<a:theme xmlns:a="http://schemas.openxmlformats.org/drawingml/2006/main" name="Office Theme">
  <a:themeElements>
    <a:clrScheme name="Custom 7">
      <a:dk1>
        <a:srgbClr val="000000"/>
      </a:dk1>
      <a:lt1>
        <a:srgbClr val="FFFFFF"/>
      </a:lt1>
      <a:dk2>
        <a:srgbClr val="0093FF"/>
      </a:dk2>
      <a:lt2>
        <a:srgbClr val="E2E3E3"/>
      </a:lt2>
      <a:accent1>
        <a:srgbClr val="0093FF"/>
      </a:accent1>
      <a:accent2>
        <a:srgbClr val="575657"/>
      </a:accent2>
      <a:accent3>
        <a:srgbClr val="FF6503"/>
      </a:accent3>
      <a:accent4>
        <a:srgbClr val="102C5E"/>
      </a:accent4>
      <a:accent5>
        <a:srgbClr val="BABABA"/>
      </a:accent5>
      <a:accent6>
        <a:srgbClr val="C3E6FF"/>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8633</TotalTime>
  <Words>1240</Words>
  <Application>Microsoft Office PowerPoint</Application>
  <PresentationFormat>Widescreen</PresentationFormat>
  <Paragraphs>180</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Century Gothic</vt:lpstr>
      <vt:lpstr>Office Theme</vt:lpstr>
      <vt:lpstr>MANAGEMENT INFORMATION ASSISTANT (MIA)</vt:lpstr>
      <vt:lpstr>PowerPoint Presentation</vt:lpstr>
      <vt:lpstr>MIA Search- Current Approach and its Limitations </vt:lpstr>
      <vt:lpstr>IDEATION :  ALTERNATIVE MODEL</vt:lpstr>
      <vt:lpstr>Desirable features in Alternate Model </vt:lpstr>
      <vt:lpstr>Researching Existing Approaches</vt:lpstr>
      <vt:lpstr>NLQ2SQL</vt:lpstr>
      <vt:lpstr>Features</vt:lpstr>
      <vt:lpstr>OVERVIEW</vt:lpstr>
      <vt:lpstr>Case Study Layout</vt:lpstr>
      <vt:lpstr>Management information assistant (mia)</vt:lpstr>
      <vt:lpstr>Section Divider Layout</vt:lpstr>
      <vt:lpstr>Section divider Layout-2</vt:lpstr>
      <vt:lpstr>Executive case study template – to be used only for digital intelligence case studies with x factor multiplier</vt:lpstr>
      <vt:lpstr>PowerPoint Presentation</vt:lpstr>
      <vt:lpstr>Title Only Layout-2</vt:lpstr>
      <vt:lpstr>Title Only Layout-3</vt:lpstr>
      <vt:lpstr>PowerPoint Presentation</vt:lpstr>
      <vt:lpstr>Feature Layout</vt:lpstr>
      <vt:lpstr>Feature Layout-2</vt:lpstr>
      <vt:lpstr>Slide presentations should help tell a story as a VISUAL AID.  Slides should NOT be created as a “final document or leave-behind”</vt:lpstr>
      <vt:lpstr>Our graphic communication style is clean and bold. Do not over-use visual effects:</vt:lpstr>
      <vt:lpstr>EXL does NOT have an unlimited enterprise-wide royalty free stock image license.</vt:lpstr>
      <vt:lpstr>PowerPoint Presentation</vt:lpstr>
      <vt:lpstr>IMPORTANT</vt:lpstr>
      <vt:lpstr>Closing Layout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HS-PC</cp:lastModifiedBy>
  <cp:revision>373</cp:revision>
  <dcterms:created xsi:type="dcterms:W3CDTF">2018-04-05T14:10:17Z</dcterms:created>
  <dcterms:modified xsi:type="dcterms:W3CDTF">2018-07-04T21:55:03Z</dcterms:modified>
</cp:coreProperties>
</file>